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Lst>
  <p:notesMasterIdLst>
    <p:notesMasterId r:id="rId53"/>
  </p:notesMasterIdLst>
  <p:sldIdLst>
    <p:sldId id="516" r:id="rId2"/>
    <p:sldId id="560" r:id="rId3"/>
    <p:sldId id="519" r:id="rId4"/>
    <p:sldId id="545" r:id="rId5"/>
    <p:sldId id="546" r:id="rId6"/>
    <p:sldId id="564" r:id="rId7"/>
    <p:sldId id="565" r:id="rId8"/>
    <p:sldId id="566" r:id="rId9"/>
    <p:sldId id="558" r:id="rId10"/>
    <p:sldId id="521" r:id="rId11"/>
    <p:sldId id="542" r:id="rId12"/>
    <p:sldId id="520" r:id="rId13"/>
    <p:sldId id="543" r:id="rId14"/>
    <p:sldId id="544" r:id="rId15"/>
    <p:sldId id="530" r:id="rId16"/>
    <p:sldId id="555" r:id="rId17"/>
    <p:sldId id="556" r:id="rId18"/>
    <p:sldId id="531" r:id="rId19"/>
    <p:sldId id="532" r:id="rId20"/>
    <p:sldId id="559" r:id="rId21"/>
    <p:sldId id="522" r:id="rId22"/>
    <p:sldId id="529" r:id="rId23"/>
    <p:sldId id="533" r:id="rId24"/>
    <p:sldId id="571" r:id="rId25"/>
    <p:sldId id="572" r:id="rId26"/>
    <p:sldId id="575" r:id="rId27"/>
    <p:sldId id="549" r:id="rId28"/>
    <p:sldId id="573" r:id="rId29"/>
    <p:sldId id="574" r:id="rId30"/>
    <p:sldId id="576" r:id="rId31"/>
    <p:sldId id="551" r:id="rId32"/>
    <p:sldId id="577" r:id="rId33"/>
    <p:sldId id="578" r:id="rId34"/>
    <p:sldId id="587" r:id="rId35"/>
    <p:sldId id="588" r:id="rId36"/>
    <p:sldId id="524" r:id="rId37"/>
    <p:sldId id="527" r:id="rId38"/>
    <p:sldId id="525" r:id="rId39"/>
    <p:sldId id="526" r:id="rId40"/>
    <p:sldId id="554" r:id="rId41"/>
    <p:sldId id="567" r:id="rId42"/>
    <p:sldId id="581" r:id="rId43"/>
    <p:sldId id="579" r:id="rId44"/>
    <p:sldId id="568" r:id="rId45"/>
    <p:sldId id="569" r:id="rId46"/>
    <p:sldId id="582" r:id="rId47"/>
    <p:sldId id="583" r:id="rId48"/>
    <p:sldId id="584" r:id="rId49"/>
    <p:sldId id="585" r:id="rId50"/>
    <p:sldId id="586" r:id="rId51"/>
    <p:sldId id="452" r:id="rId52"/>
  </p:sldIdLst>
  <p:sldSz cx="9144000" cy="6858000" type="screen4x3"/>
  <p:notesSz cx="7099300" cy="10234613"/>
  <p:defaultTextStyle>
    <a:defPPr>
      <a:defRPr lang="zh-TW"/>
    </a:defPPr>
    <a:lvl1pPr algn="l" rtl="0" fontAlgn="base">
      <a:spcBef>
        <a:spcPct val="0"/>
      </a:spcBef>
      <a:spcAft>
        <a:spcPct val="0"/>
      </a:spcAft>
      <a:defRPr kumimoji="1" kern="1200">
        <a:solidFill>
          <a:schemeClr val="tx1"/>
        </a:solidFill>
        <a:latin typeface="Arial" charset="0"/>
        <a:ea typeface="PMingLiU" pitchFamily="18" charset="-120"/>
        <a:cs typeface="+mn-cs"/>
      </a:defRPr>
    </a:lvl1pPr>
    <a:lvl2pPr marL="457200" algn="l" rtl="0" fontAlgn="base">
      <a:spcBef>
        <a:spcPct val="0"/>
      </a:spcBef>
      <a:spcAft>
        <a:spcPct val="0"/>
      </a:spcAft>
      <a:defRPr kumimoji="1" kern="1200">
        <a:solidFill>
          <a:schemeClr val="tx1"/>
        </a:solidFill>
        <a:latin typeface="Arial" charset="0"/>
        <a:ea typeface="PMingLiU" pitchFamily="18" charset="-120"/>
        <a:cs typeface="+mn-cs"/>
      </a:defRPr>
    </a:lvl2pPr>
    <a:lvl3pPr marL="914400" algn="l" rtl="0" fontAlgn="base">
      <a:spcBef>
        <a:spcPct val="0"/>
      </a:spcBef>
      <a:spcAft>
        <a:spcPct val="0"/>
      </a:spcAft>
      <a:defRPr kumimoji="1" kern="1200">
        <a:solidFill>
          <a:schemeClr val="tx1"/>
        </a:solidFill>
        <a:latin typeface="Arial" charset="0"/>
        <a:ea typeface="PMingLiU" pitchFamily="18" charset="-120"/>
        <a:cs typeface="+mn-cs"/>
      </a:defRPr>
    </a:lvl3pPr>
    <a:lvl4pPr marL="1371600" algn="l" rtl="0" fontAlgn="base">
      <a:spcBef>
        <a:spcPct val="0"/>
      </a:spcBef>
      <a:spcAft>
        <a:spcPct val="0"/>
      </a:spcAft>
      <a:defRPr kumimoji="1" kern="1200">
        <a:solidFill>
          <a:schemeClr val="tx1"/>
        </a:solidFill>
        <a:latin typeface="Arial" charset="0"/>
        <a:ea typeface="PMingLiU" pitchFamily="18" charset="-120"/>
        <a:cs typeface="+mn-cs"/>
      </a:defRPr>
    </a:lvl4pPr>
    <a:lvl5pPr marL="1828800" algn="l" rtl="0" fontAlgn="base">
      <a:spcBef>
        <a:spcPct val="0"/>
      </a:spcBef>
      <a:spcAft>
        <a:spcPct val="0"/>
      </a:spcAft>
      <a:defRPr kumimoji="1" kern="1200">
        <a:solidFill>
          <a:schemeClr val="tx1"/>
        </a:solidFill>
        <a:latin typeface="Arial" charset="0"/>
        <a:ea typeface="PMingLiU" pitchFamily="18" charset="-120"/>
        <a:cs typeface="+mn-cs"/>
      </a:defRPr>
    </a:lvl5pPr>
    <a:lvl6pPr marL="2286000" algn="l" defTabSz="914400" rtl="0" eaLnBrk="1" latinLnBrk="0" hangingPunct="1">
      <a:defRPr kumimoji="1" kern="1200">
        <a:solidFill>
          <a:schemeClr val="tx1"/>
        </a:solidFill>
        <a:latin typeface="Arial" charset="0"/>
        <a:ea typeface="PMingLiU" pitchFamily="18" charset="-120"/>
        <a:cs typeface="+mn-cs"/>
      </a:defRPr>
    </a:lvl6pPr>
    <a:lvl7pPr marL="2743200" algn="l" defTabSz="914400" rtl="0" eaLnBrk="1" latinLnBrk="0" hangingPunct="1">
      <a:defRPr kumimoji="1" kern="1200">
        <a:solidFill>
          <a:schemeClr val="tx1"/>
        </a:solidFill>
        <a:latin typeface="Arial" charset="0"/>
        <a:ea typeface="PMingLiU" pitchFamily="18" charset="-120"/>
        <a:cs typeface="+mn-cs"/>
      </a:defRPr>
    </a:lvl7pPr>
    <a:lvl8pPr marL="3200400" algn="l" defTabSz="914400" rtl="0" eaLnBrk="1" latinLnBrk="0" hangingPunct="1">
      <a:defRPr kumimoji="1" kern="1200">
        <a:solidFill>
          <a:schemeClr val="tx1"/>
        </a:solidFill>
        <a:latin typeface="Arial" charset="0"/>
        <a:ea typeface="PMingLiU" pitchFamily="18" charset="-120"/>
        <a:cs typeface="+mn-cs"/>
      </a:defRPr>
    </a:lvl8pPr>
    <a:lvl9pPr marL="3657600" algn="l" defTabSz="914400" rtl="0" eaLnBrk="1" latinLnBrk="0" hangingPunct="1">
      <a:defRPr kumimoji="1" kern="1200">
        <a:solidFill>
          <a:schemeClr val="tx1"/>
        </a:solidFill>
        <a:latin typeface="Arial" charset="0"/>
        <a:ea typeface="PMingLiU" pitchFamily="18" charset="-120"/>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FF66CC"/>
    <a:srgbClr val="FF99CC"/>
    <a:srgbClr val="000066"/>
    <a:srgbClr val="CC0000"/>
    <a:srgbClr val="006600"/>
    <a:srgbClr val="6600CC"/>
    <a:srgbClr val="FFFF00"/>
    <a:srgbClr val="FFFF99"/>
    <a:srgbClr val="99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E8034E78-7F5D-4C2E-B375-FC64B27BC917}" styleName="深色樣式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0A15C55-8517-42AA-B614-E9B94910E393}" styleName="中等深淺樣式 2 - 輔色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18" autoAdjust="0"/>
    <p:restoredTop sz="93724" autoAdjust="0"/>
  </p:normalViewPr>
  <p:slideViewPr>
    <p:cSldViewPr>
      <p:cViewPr varScale="1">
        <p:scale>
          <a:sx n="114" d="100"/>
          <a:sy n="114" d="100"/>
        </p:scale>
        <p:origin x="1788" y="102"/>
      </p:cViewPr>
      <p:guideLst>
        <p:guide orient="horz" pos="2160"/>
        <p:guide pos="2880"/>
      </p:guideLst>
    </p:cSldViewPr>
  </p:slideViewPr>
  <p:outlineViewPr>
    <p:cViewPr>
      <p:scale>
        <a:sx n="33" d="100"/>
        <a:sy n="33" d="100"/>
      </p:scale>
      <p:origin x="0" y="11418"/>
    </p:cViewPr>
  </p:outlineViewPr>
  <p:notesTextViewPr>
    <p:cViewPr>
      <p:scale>
        <a:sx n="100" d="100"/>
        <a:sy n="100" d="100"/>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3076363" cy="511731"/>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lvl1pPr>
              <a:defRPr sz="1300"/>
            </a:lvl1pPr>
          </a:lstStyle>
          <a:p>
            <a:endParaRPr lang="en-US" altLang="zh-TW"/>
          </a:p>
        </p:txBody>
      </p:sp>
      <p:sp>
        <p:nvSpPr>
          <p:cNvPr id="7171" name="Rectangle 3"/>
          <p:cNvSpPr>
            <a:spLocks noGrp="1" noChangeArrowheads="1"/>
          </p:cNvSpPr>
          <p:nvPr>
            <p:ph type="dt" idx="1"/>
          </p:nvPr>
        </p:nvSpPr>
        <p:spPr bwMode="auto">
          <a:xfrm>
            <a:off x="4021294" y="0"/>
            <a:ext cx="3076363" cy="511731"/>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lvl1pPr algn="r">
              <a:defRPr sz="1300"/>
            </a:lvl1pPr>
          </a:lstStyle>
          <a:p>
            <a:endParaRPr lang="en-US" altLang="zh-TW"/>
          </a:p>
        </p:txBody>
      </p:sp>
      <p:sp>
        <p:nvSpPr>
          <p:cNvPr id="7172" name="Rectangle 4"/>
          <p:cNvSpPr>
            <a:spLocks noGrp="1" noRot="1" noChangeAspect="1" noChangeArrowheads="1" noTextEdit="1"/>
          </p:cNvSpPr>
          <p:nvPr>
            <p:ph type="sldImg" idx="2"/>
          </p:nvPr>
        </p:nvSpPr>
        <p:spPr bwMode="auto">
          <a:xfrm>
            <a:off x="992188" y="768350"/>
            <a:ext cx="5114925" cy="3836988"/>
          </a:xfrm>
          <a:prstGeom prst="rect">
            <a:avLst/>
          </a:prstGeom>
          <a:noFill/>
          <a:ln w="9525">
            <a:solidFill>
              <a:srgbClr val="000000"/>
            </a:solidFill>
            <a:miter lim="800000"/>
            <a:headEnd/>
            <a:tailEnd/>
          </a:ln>
          <a:effectLst/>
        </p:spPr>
      </p:sp>
      <p:sp>
        <p:nvSpPr>
          <p:cNvPr id="7173" name="Rectangle 5"/>
          <p:cNvSpPr>
            <a:spLocks noGrp="1" noChangeArrowheads="1"/>
          </p:cNvSpPr>
          <p:nvPr>
            <p:ph type="body" sz="quarter" idx="3"/>
          </p:nvPr>
        </p:nvSpPr>
        <p:spPr bwMode="auto">
          <a:xfrm>
            <a:off x="709930" y="4861441"/>
            <a:ext cx="5679440" cy="4605576"/>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p>
            <a:pPr lvl="0"/>
            <a:r>
              <a:rPr lang="zh-TW" altLang="en-US"/>
              <a:t>按一下以編輯母片</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174" name="Rectangle 6"/>
          <p:cNvSpPr>
            <a:spLocks noGrp="1" noChangeArrowheads="1"/>
          </p:cNvSpPr>
          <p:nvPr>
            <p:ph type="ftr" sz="quarter" idx="4"/>
          </p:nvPr>
        </p:nvSpPr>
        <p:spPr bwMode="auto">
          <a:xfrm>
            <a:off x="0" y="9721106"/>
            <a:ext cx="3076363" cy="511731"/>
          </a:xfrm>
          <a:prstGeom prst="rect">
            <a:avLst/>
          </a:prstGeom>
          <a:noFill/>
          <a:ln w="9525">
            <a:noFill/>
            <a:miter lim="800000"/>
            <a:headEnd/>
            <a:tailEnd/>
          </a:ln>
          <a:effectLst/>
        </p:spPr>
        <p:txBody>
          <a:bodyPr vert="horz" wrap="square" lIns="99048" tIns="49524" rIns="99048" bIns="49524" numCol="1" anchor="b" anchorCtr="0" compatLnSpc="1">
            <a:prstTxWarp prst="textNoShape">
              <a:avLst/>
            </a:prstTxWarp>
          </a:bodyPr>
          <a:lstStyle>
            <a:lvl1pPr>
              <a:defRPr sz="1300"/>
            </a:lvl1pPr>
          </a:lstStyle>
          <a:p>
            <a:endParaRPr lang="en-US" altLang="zh-TW"/>
          </a:p>
        </p:txBody>
      </p:sp>
      <p:sp>
        <p:nvSpPr>
          <p:cNvPr id="7175" name="Rectangle 7"/>
          <p:cNvSpPr>
            <a:spLocks noGrp="1" noChangeArrowheads="1"/>
          </p:cNvSpPr>
          <p:nvPr>
            <p:ph type="sldNum" sz="quarter" idx="5"/>
          </p:nvPr>
        </p:nvSpPr>
        <p:spPr bwMode="auto">
          <a:xfrm>
            <a:off x="4021294" y="9721106"/>
            <a:ext cx="3076363" cy="511731"/>
          </a:xfrm>
          <a:prstGeom prst="rect">
            <a:avLst/>
          </a:prstGeom>
          <a:noFill/>
          <a:ln w="9525">
            <a:noFill/>
            <a:miter lim="800000"/>
            <a:headEnd/>
            <a:tailEnd/>
          </a:ln>
          <a:effectLst/>
        </p:spPr>
        <p:txBody>
          <a:bodyPr vert="horz" wrap="square" lIns="99048" tIns="49524" rIns="99048" bIns="49524" numCol="1" anchor="b" anchorCtr="0" compatLnSpc="1">
            <a:prstTxWarp prst="textNoShape">
              <a:avLst/>
            </a:prstTxWarp>
          </a:bodyPr>
          <a:lstStyle>
            <a:lvl1pPr algn="r">
              <a:defRPr sz="1300"/>
            </a:lvl1pPr>
          </a:lstStyle>
          <a:p>
            <a:fld id="{7191020F-31FB-4B94-8C1D-AB5E47BDCC31}" type="slidenum">
              <a:rPr lang="en-US" altLang="zh-TW"/>
              <a:pPr/>
              <a:t>‹#›</a:t>
            </a:fld>
            <a:endParaRPr lang="en-US" altLang="zh-TW"/>
          </a:p>
        </p:txBody>
      </p:sp>
    </p:spTree>
    <p:extLst>
      <p:ext uri="{BB962C8B-B14F-4D97-AF65-F5344CB8AC3E}">
        <p14:creationId xmlns:p14="http://schemas.microsoft.com/office/powerpoint/2010/main" val="3367856028"/>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kumimoji="1" sz="1200" kern="1200">
        <a:solidFill>
          <a:schemeClr val="tx1"/>
        </a:solidFill>
        <a:latin typeface="Arial" charset="0"/>
        <a:ea typeface="PMingLiU" pitchFamily="18" charset="-120"/>
        <a:cs typeface="+mn-cs"/>
      </a:defRPr>
    </a:lvl1pPr>
    <a:lvl2pPr marL="457200" algn="l" rtl="0" fontAlgn="base">
      <a:spcBef>
        <a:spcPct val="30000"/>
      </a:spcBef>
      <a:spcAft>
        <a:spcPct val="0"/>
      </a:spcAft>
      <a:defRPr kumimoji="1" sz="1200" kern="1200">
        <a:solidFill>
          <a:schemeClr val="tx1"/>
        </a:solidFill>
        <a:latin typeface="Arial" charset="0"/>
        <a:ea typeface="PMingLiU" pitchFamily="18" charset="-120"/>
        <a:cs typeface="+mn-cs"/>
      </a:defRPr>
    </a:lvl2pPr>
    <a:lvl3pPr marL="914400" algn="l" rtl="0" fontAlgn="base">
      <a:spcBef>
        <a:spcPct val="30000"/>
      </a:spcBef>
      <a:spcAft>
        <a:spcPct val="0"/>
      </a:spcAft>
      <a:defRPr kumimoji="1" sz="1200" kern="1200">
        <a:solidFill>
          <a:schemeClr val="tx1"/>
        </a:solidFill>
        <a:latin typeface="Arial" charset="0"/>
        <a:ea typeface="PMingLiU" pitchFamily="18" charset="-120"/>
        <a:cs typeface="+mn-cs"/>
      </a:defRPr>
    </a:lvl3pPr>
    <a:lvl4pPr marL="1371600" algn="l" rtl="0" fontAlgn="base">
      <a:spcBef>
        <a:spcPct val="30000"/>
      </a:spcBef>
      <a:spcAft>
        <a:spcPct val="0"/>
      </a:spcAft>
      <a:defRPr kumimoji="1" sz="1200" kern="1200">
        <a:solidFill>
          <a:schemeClr val="tx1"/>
        </a:solidFill>
        <a:latin typeface="Arial" charset="0"/>
        <a:ea typeface="PMingLiU" pitchFamily="18" charset="-120"/>
        <a:cs typeface="+mn-cs"/>
      </a:defRPr>
    </a:lvl4pPr>
    <a:lvl5pPr marL="1828800" algn="l" rtl="0" fontAlgn="base">
      <a:spcBef>
        <a:spcPct val="30000"/>
      </a:spcBef>
      <a:spcAft>
        <a:spcPct val="0"/>
      </a:spcAft>
      <a:defRPr kumimoji="1" sz="1200" kern="1200">
        <a:solidFill>
          <a:schemeClr val="tx1"/>
        </a:solidFill>
        <a:latin typeface="Arial" charset="0"/>
        <a:ea typeface="PMingLiU" pitchFamily="18" charset="-12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685800" y="2130425"/>
            <a:ext cx="7772400" cy="1470025"/>
          </a:xfrm>
        </p:spPr>
        <p:txBody>
          <a:bodyPr/>
          <a:lstStyle/>
          <a:p>
            <a:r>
              <a:rPr lang="zh-TW" altLang="en-US"/>
              <a:t>按一下以編輯母片標題樣式</a:t>
            </a:r>
          </a:p>
        </p:txBody>
      </p:sp>
      <p:sp>
        <p:nvSpPr>
          <p:cNvPr id="3" name="副標題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fld id="{9401954B-8FE0-4078-8CAA-C370DD08BB7A}" type="slidenum">
              <a:rPr lang="en-US" altLang="zh-TW"/>
              <a:pPr/>
              <a:t>‹#›</a:t>
            </a:fld>
            <a:endParaRPr lang="en-US" altLang="zh-TW"/>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fld id="{A3477132-CC25-430A-9839-916FEFA8098F}" type="slidenum">
              <a:rPr lang="en-US" altLang="zh-TW"/>
              <a:pPr/>
              <a:t>‹#›</a:t>
            </a:fld>
            <a:endParaRPr lang="en-US" altLang="zh-TW"/>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515100" y="304800"/>
            <a:ext cx="1943100" cy="5486400"/>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685800" y="304800"/>
            <a:ext cx="5676900" cy="5486400"/>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fld id="{DAE62D16-CD29-45F6-A229-C69FFCBD0724}" type="slidenum">
              <a:rPr lang="en-US" altLang="zh-TW"/>
              <a:pPr/>
              <a:t>‹#›</a:t>
            </a:fld>
            <a:endParaRPr lang="en-US" altLang="zh-TW"/>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fourObj" preserve="1">
  <p:cSld name="標題，四項物件">
    <p:spTree>
      <p:nvGrpSpPr>
        <p:cNvPr id="1" name=""/>
        <p:cNvGrpSpPr/>
        <p:nvPr/>
      </p:nvGrpSpPr>
      <p:grpSpPr>
        <a:xfrm>
          <a:off x="0" y="0"/>
          <a:ext cx="0" cy="0"/>
          <a:chOff x="0" y="0"/>
          <a:chExt cx="0" cy="0"/>
        </a:xfrm>
      </p:grpSpPr>
      <p:sp>
        <p:nvSpPr>
          <p:cNvPr id="2" name="標題 1"/>
          <p:cNvSpPr>
            <a:spLocks noGrp="1"/>
          </p:cNvSpPr>
          <p:nvPr>
            <p:ph type="title" sz="quarter"/>
          </p:nvPr>
        </p:nvSpPr>
        <p:spPr>
          <a:xfrm>
            <a:off x="685800" y="304800"/>
            <a:ext cx="7772400" cy="609600"/>
          </a:xfrm>
        </p:spPr>
        <p:txBody>
          <a:bodyPr/>
          <a:lstStyle/>
          <a:p>
            <a:r>
              <a:rPr lang="zh-TW" altLang="en-US"/>
              <a:t>按一下以編輯母片標題樣式</a:t>
            </a:r>
          </a:p>
        </p:txBody>
      </p:sp>
      <p:sp>
        <p:nvSpPr>
          <p:cNvPr id="3" name="內容版面配置區 2"/>
          <p:cNvSpPr>
            <a:spLocks noGrp="1"/>
          </p:cNvSpPr>
          <p:nvPr>
            <p:ph sz="quarter" idx="1"/>
          </p:nvPr>
        </p:nvSpPr>
        <p:spPr>
          <a:xfrm>
            <a:off x="685800" y="1447800"/>
            <a:ext cx="3810000" cy="209550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quarter" idx="2"/>
          </p:nvPr>
        </p:nvSpPr>
        <p:spPr>
          <a:xfrm>
            <a:off x="4648200" y="1447800"/>
            <a:ext cx="3810000" cy="209550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內容版面配置區 4"/>
          <p:cNvSpPr>
            <a:spLocks noGrp="1"/>
          </p:cNvSpPr>
          <p:nvPr>
            <p:ph sz="quarter" idx="3"/>
          </p:nvPr>
        </p:nvSpPr>
        <p:spPr>
          <a:xfrm>
            <a:off x="685800" y="3695700"/>
            <a:ext cx="3810000" cy="209550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內容版面配置區 5"/>
          <p:cNvSpPr>
            <a:spLocks noGrp="1"/>
          </p:cNvSpPr>
          <p:nvPr>
            <p:ph sz="quarter" idx="4"/>
          </p:nvPr>
        </p:nvSpPr>
        <p:spPr>
          <a:xfrm>
            <a:off x="4648200" y="3695700"/>
            <a:ext cx="3810000" cy="209550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a:xfrm>
            <a:off x="8534400" y="609600"/>
            <a:ext cx="457200" cy="304800"/>
          </a:xfrm>
        </p:spPr>
        <p:txBody>
          <a:bodyPr/>
          <a:lstStyle>
            <a:lvl1pPr>
              <a:defRPr/>
            </a:lvl1pPr>
          </a:lstStyle>
          <a:p>
            <a:fld id="{2B933FF5-C4C4-4733-8296-BB28E0C1C269}" type="slidenum">
              <a:rPr lang="en-US" altLang="zh-TW"/>
              <a:pPr/>
              <a:t>‹#›</a:t>
            </a:fld>
            <a:endParaRPr lang="en-US" altLang="zh-TW"/>
          </a:p>
        </p:txBody>
      </p:sp>
    </p:spTree>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bl" preserve="1">
  <p:cSld name="標題及表格">
    <p:spTree>
      <p:nvGrpSpPr>
        <p:cNvPr id="1" name=""/>
        <p:cNvGrpSpPr/>
        <p:nvPr/>
      </p:nvGrpSpPr>
      <p:grpSpPr>
        <a:xfrm>
          <a:off x="0" y="0"/>
          <a:ext cx="0" cy="0"/>
          <a:chOff x="0" y="0"/>
          <a:chExt cx="0" cy="0"/>
        </a:xfrm>
      </p:grpSpPr>
      <p:sp>
        <p:nvSpPr>
          <p:cNvPr id="2" name="標題 1"/>
          <p:cNvSpPr>
            <a:spLocks noGrp="1"/>
          </p:cNvSpPr>
          <p:nvPr>
            <p:ph type="title"/>
          </p:nvPr>
        </p:nvSpPr>
        <p:spPr>
          <a:xfrm>
            <a:off x="685800" y="304800"/>
            <a:ext cx="7772400" cy="609600"/>
          </a:xfrm>
        </p:spPr>
        <p:txBody>
          <a:bodyPr/>
          <a:lstStyle/>
          <a:p>
            <a:r>
              <a:rPr lang="zh-TW" altLang="en-US"/>
              <a:t>按一下以編輯母片標題樣式</a:t>
            </a:r>
          </a:p>
        </p:txBody>
      </p:sp>
      <p:sp>
        <p:nvSpPr>
          <p:cNvPr id="3" name="表格版面配置區 2"/>
          <p:cNvSpPr>
            <a:spLocks noGrp="1"/>
          </p:cNvSpPr>
          <p:nvPr>
            <p:ph type="tbl" idx="1"/>
          </p:nvPr>
        </p:nvSpPr>
        <p:spPr>
          <a:xfrm>
            <a:off x="685800" y="1447800"/>
            <a:ext cx="7772400" cy="4343400"/>
          </a:xfrm>
        </p:spPr>
        <p:txBody>
          <a:bodyPr/>
          <a:lstStyle/>
          <a:p>
            <a:endParaRPr lang="zh-TW" altLang="en-US"/>
          </a:p>
        </p:txBody>
      </p:sp>
      <p:sp>
        <p:nvSpPr>
          <p:cNvPr id="4" name="投影片編號版面配置區 3"/>
          <p:cNvSpPr>
            <a:spLocks noGrp="1"/>
          </p:cNvSpPr>
          <p:nvPr>
            <p:ph type="sldNum" sz="quarter" idx="10"/>
          </p:nvPr>
        </p:nvSpPr>
        <p:spPr>
          <a:xfrm>
            <a:off x="8534400" y="609600"/>
            <a:ext cx="457200" cy="304800"/>
          </a:xfrm>
        </p:spPr>
        <p:txBody>
          <a:bodyPr/>
          <a:lstStyle>
            <a:lvl1pPr>
              <a:defRPr/>
            </a:lvl1pPr>
          </a:lstStyle>
          <a:p>
            <a:fld id="{6B7276CC-0C8F-45F4-A589-EC29EE5B0718}" type="slidenum">
              <a:rPr lang="en-US" altLang="zh-TW"/>
              <a:pPr/>
              <a:t>‹#›</a:t>
            </a:fld>
            <a:endParaRPr lang="en-US" altLang="zh-TW"/>
          </a:p>
        </p:txBody>
      </p:sp>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xAndObj">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685800" y="304800"/>
            <a:ext cx="7772400" cy="609600"/>
          </a:xfrm>
        </p:spPr>
        <p:txBody>
          <a:bodyPr/>
          <a:lstStyle/>
          <a:p>
            <a:r>
              <a:rPr lang="zh-CN" altLang="en-US"/>
              <a:t>单击此处编辑母版标题样式</a:t>
            </a:r>
            <a:endParaRPr lang="zh-TW" altLang="en-US"/>
          </a:p>
        </p:txBody>
      </p:sp>
      <p:sp>
        <p:nvSpPr>
          <p:cNvPr id="3" name="文本占位符 2"/>
          <p:cNvSpPr>
            <a:spLocks noGrp="1"/>
          </p:cNvSpPr>
          <p:nvPr>
            <p:ph type="body" sz="half" idx="1"/>
          </p:nvPr>
        </p:nvSpPr>
        <p:spPr>
          <a:xfrm>
            <a:off x="685800" y="1447800"/>
            <a:ext cx="3810000" cy="43434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TW" altLang="en-US"/>
          </a:p>
        </p:txBody>
      </p:sp>
      <p:sp>
        <p:nvSpPr>
          <p:cNvPr id="4" name="内容占位符 3"/>
          <p:cNvSpPr>
            <a:spLocks noGrp="1"/>
          </p:cNvSpPr>
          <p:nvPr>
            <p:ph sz="half" idx="2"/>
          </p:nvPr>
        </p:nvSpPr>
        <p:spPr>
          <a:xfrm>
            <a:off x="4648200" y="1447800"/>
            <a:ext cx="3810000" cy="43434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TW" altLang="en-US"/>
          </a:p>
        </p:txBody>
      </p:sp>
      <p:sp>
        <p:nvSpPr>
          <p:cNvPr id="5" name="Rectangle 5"/>
          <p:cNvSpPr>
            <a:spLocks noGrp="1" noChangeArrowheads="1"/>
          </p:cNvSpPr>
          <p:nvPr>
            <p:ph type="sldNum" sz="quarter" idx="10"/>
          </p:nvPr>
        </p:nvSpPr>
        <p:spPr>
          <a:ln/>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7A475F3A-AF0C-49BB-9EF4-90E3CAD5B908}" type="slidenum">
              <a:rPr kumimoji="1" lang="en-US" altLang="zh-TW" sz="1600" b="0" i="0" u="none" strike="noStrike" kern="1200" cap="none" spc="0" normalizeH="0" baseline="0" noProof="0">
                <a:ln>
                  <a:noFill/>
                </a:ln>
                <a:solidFill>
                  <a:srgbClr val="FFFFFF"/>
                </a:solidFill>
                <a:effectLst/>
                <a:uLnTx/>
                <a:uFillTx/>
                <a:latin typeface="Arial"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1" lang="en-US" altLang="zh-TW" sz="1600" b="0" i="0" u="none" strike="noStrike" kern="1200" cap="none" spc="0" normalizeH="0" baseline="0" noProof="0">
              <a:ln>
                <a:noFill/>
              </a:ln>
              <a:solidFill>
                <a:srgbClr val="FFFFFF"/>
              </a:solidFill>
              <a:effectLst/>
              <a:uLnTx/>
              <a:uFillTx/>
              <a:latin typeface="Arial" charset="0"/>
              <a:ea typeface="PMingLiU" pitchFamily="18" charset="-120"/>
              <a:cs typeface="+mn-cs"/>
            </a:endParaRPr>
          </a:p>
        </p:txBody>
      </p:sp>
    </p:spTree>
    <p:extLst>
      <p:ext uri="{BB962C8B-B14F-4D97-AF65-F5344CB8AC3E}">
        <p14:creationId xmlns:p14="http://schemas.microsoft.com/office/powerpoint/2010/main" val="3377837066"/>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fld id="{BDCD39C0-D1F8-4C60-B1F5-29418070D256}" type="slidenum">
              <a:rPr lang="en-US" altLang="zh-TW"/>
              <a:pPr/>
              <a:t>‹#›</a:t>
            </a:fld>
            <a:endParaRPr lang="en-US" altLang="zh-TW"/>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區段標題">
    <p:spTree>
      <p:nvGrpSpPr>
        <p:cNvPr id="1" name=""/>
        <p:cNvGrpSpPr/>
        <p:nvPr/>
      </p:nvGrpSpPr>
      <p:grpSpPr>
        <a:xfrm>
          <a:off x="0" y="0"/>
          <a:ext cx="0" cy="0"/>
          <a:chOff x="0" y="0"/>
          <a:chExt cx="0" cy="0"/>
        </a:xfrm>
      </p:grpSpPr>
      <p:sp>
        <p:nvSpPr>
          <p:cNvPr id="2" name="標題 1"/>
          <p:cNvSpPr>
            <a:spLocks noGrp="1"/>
          </p:cNvSpPr>
          <p:nvPr>
            <p:ph type="title"/>
          </p:nvPr>
        </p:nvSpPr>
        <p:spPr>
          <a:xfrm>
            <a:off x="722313" y="4406900"/>
            <a:ext cx="7772400" cy="1362075"/>
          </a:xfrm>
        </p:spPr>
        <p:txBody>
          <a:bodyPr anchor="t"/>
          <a:lstStyle>
            <a:lvl1pPr algn="l">
              <a:defRPr sz="4000" b="1" cap="all"/>
            </a:lvl1pPr>
          </a:lstStyle>
          <a:p>
            <a:r>
              <a:rPr lang="zh-TW" altLang="en-US"/>
              <a:t>按一下以編輯母片標題樣式</a:t>
            </a:r>
          </a:p>
        </p:txBody>
      </p:sp>
      <p:sp>
        <p:nvSpPr>
          <p:cNvPr id="3" name="文字版面配置區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fld id="{BC4F9107-036C-46BD-BF7F-3B6D69FA7083}" type="slidenum">
              <a:rPr lang="en-US" altLang="zh-TW"/>
              <a:pPr/>
              <a:t>‹#›</a:t>
            </a:fld>
            <a:endParaRPr lang="en-US" altLang="zh-TW"/>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685800" y="1447800"/>
            <a:ext cx="38100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1447800"/>
            <a:ext cx="38100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fld id="{E71265AC-68A5-4FE7-B744-CAFB7E1369F5}" type="slidenum">
              <a:rPr lang="en-US" altLang="zh-TW"/>
              <a:pPr/>
              <a:t>‹#›</a:t>
            </a:fld>
            <a:endParaRPr lang="en-US" altLang="zh-TW"/>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457200" y="274638"/>
            <a:ext cx="8229600" cy="1143000"/>
          </a:xfrm>
        </p:spPr>
        <p:txBody>
          <a:bodyPr/>
          <a:lstStyle>
            <a:lvl1pPr>
              <a:defRPr/>
            </a:lvl1pPr>
          </a:lstStyle>
          <a:p>
            <a:r>
              <a:rPr lang="zh-TW" altLang="en-US"/>
              <a:t>按一下以編輯母片標題樣式</a:t>
            </a:r>
          </a:p>
        </p:txBody>
      </p:sp>
      <p:sp>
        <p:nvSpPr>
          <p:cNvPr id="3" name="文字版面配置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fld id="{495AB702-55D9-420A-8425-982D10028243}" type="slidenum">
              <a:rPr lang="en-US" altLang="zh-TW"/>
              <a:pPr/>
              <a:t>‹#›</a:t>
            </a:fld>
            <a:endParaRPr lang="en-US" altLang="zh-TW"/>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fld id="{94B049FA-BD55-4D2D-B1D5-A9D400AC97E2}" type="slidenum">
              <a:rPr lang="en-US" altLang="zh-TW"/>
              <a:pPr/>
              <a:t>‹#›</a:t>
            </a:fld>
            <a:endParaRPr lang="en-US" altLang="zh-TW"/>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fld id="{CD68A9DB-9DDB-4D50-A101-A61D4D1D4C77}" type="slidenum">
              <a:rPr lang="en-US" altLang="zh-TW"/>
              <a:pPr/>
              <a:t>‹#›</a:t>
            </a:fld>
            <a:endParaRPr lang="en-US" altLang="zh-TW"/>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457200" y="273050"/>
            <a:ext cx="3008313" cy="1162050"/>
          </a:xfrm>
        </p:spPr>
        <p:txBody>
          <a:bodyPr anchor="b"/>
          <a:lstStyle>
            <a:lvl1pPr algn="l">
              <a:defRPr sz="2000" b="1"/>
            </a:lvl1pPr>
          </a:lstStyle>
          <a:p>
            <a:r>
              <a:rPr lang="zh-TW" altLang="en-US"/>
              <a:t>按一下以編輯母片標題樣式</a:t>
            </a:r>
          </a:p>
        </p:txBody>
      </p:sp>
      <p:sp>
        <p:nvSpPr>
          <p:cNvPr id="3" name="內容版面配置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fld id="{39242A6C-5FCB-4A3C-BF7D-144E7E37C35D}" type="slidenum">
              <a:rPr lang="en-US" altLang="zh-TW"/>
              <a:pPr/>
              <a:t>‹#›</a:t>
            </a:fld>
            <a:endParaRPr lang="en-US" altLang="zh-TW"/>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1792288" y="4800600"/>
            <a:ext cx="5486400" cy="566738"/>
          </a:xfrm>
        </p:spPr>
        <p:txBody>
          <a:bodyPr anchor="b"/>
          <a:lstStyle>
            <a:lvl1pPr algn="l">
              <a:defRPr sz="2000" b="1"/>
            </a:lvl1pPr>
          </a:lstStyle>
          <a:p>
            <a:r>
              <a:rPr lang="zh-TW" altLang="en-US"/>
              <a:t>按一下以編輯母片標題樣式</a:t>
            </a:r>
          </a:p>
        </p:txBody>
      </p:sp>
      <p:sp>
        <p:nvSpPr>
          <p:cNvPr id="3" name="圖片版面配置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fld id="{C12A3273-6DD3-4E2C-9C0C-08AEAE29AB60}" type="slidenum">
              <a:rPr lang="en-US" altLang="zh-TW"/>
              <a:pPr/>
              <a:t>‹#›</a:t>
            </a:fld>
            <a:endParaRPr lang="en-US" altLang="zh-TW"/>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6626" name="Picture 2" descr="lay1 copy"/>
          <p:cNvPicPr>
            <a:picLocks noChangeAspect="1" noChangeArrowheads="1"/>
          </p:cNvPicPr>
          <p:nvPr/>
        </p:nvPicPr>
        <p:blipFill>
          <a:blip r:embed="rId16" cstate="print"/>
          <a:srcRect/>
          <a:stretch>
            <a:fillRect/>
          </a:stretch>
        </p:blipFill>
        <p:spPr bwMode="auto">
          <a:xfrm>
            <a:off x="0" y="0"/>
            <a:ext cx="9144000" cy="6861175"/>
          </a:xfrm>
          <a:prstGeom prst="rect">
            <a:avLst/>
          </a:prstGeom>
          <a:noFill/>
        </p:spPr>
      </p:pic>
      <p:sp>
        <p:nvSpPr>
          <p:cNvPr id="26627" name="Rectangle 3"/>
          <p:cNvSpPr>
            <a:spLocks noGrp="1" noChangeArrowheads="1"/>
          </p:cNvSpPr>
          <p:nvPr>
            <p:ph type="title"/>
          </p:nvPr>
        </p:nvSpPr>
        <p:spPr bwMode="auto">
          <a:xfrm>
            <a:off x="685800" y="304800"/>
            <a:ext cx="7772400" cy="609600"/>
          </a:xfrm>
          <a:prstGeom prst="rect">
            <a:avLst/>
          </a:prstGeom>
          <a:noFill/>
          <a:ln w="12700">
            <a:noFill/>
            <a:miter lim="800000"/>
            <a:headEnd/>
            <a:tailEnd/>
          </a:ln>
          <a:effectLst/>
        </p:spPr>
        <p:txBody>
          <a:bodyPr vert="horz" wrap="square" lIns="91440" tIns="45720" rIns="91440" bIns="45720" numCol="1" anchor="ctr" anchorCtr="0" compatLnSpc="1">
            <a:prstTxWarp prst="textNoShape">
              <a:avLst/>
            </a:prstTxWarp>
          </a:bodyPr>
          <a:lstStyle/>
          <a:p>
            <a:pPr lvl="0"/>
            <a:r>
              <a:rPr lang="zh-TW" altLang="en-US"/>
              <a:t>按一下以編輯母片標題樣式</a:t>
            </a:r>
          </a:p>
        </p:txBody>
      </p:sp>
      <p:sp>
        <p:nvSpPr>
          <p:cNvPr id="26628" name="Rectangle 4"/>
          <p:cNvSpPr>
            <a:spLocks noGrp="1" noChangeArrowheads="1"/>
          </p:cNvSpPr>
          <p:nvPr>
            <p:ph type="body" idx="1"/>
          </p:nvPr>
        </p:nvSpPr>
        <p:spPr bwMode="auto">
          <a:xfrm>
            <a:off x="685800" y="1447800"/>
            <a:ext cx="7772400" cy="43434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TW" altLang="en-US"/>
              <a:t>按一下以編輯母片</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26629" name="Rectangle 5"/>
          <p:cNvSpPr>
            <a:spLocks noGrp="1" noChangeArrowheads="1"/>
          </p:cNvSpPr>
          <p:nvPr>
            <p:ph type="sldNum" sz="quarter" idx="4"/>
          </p:nvPr>
        </p:nvSpPr>
        <p:spPr bwMode="auto">
          <a:xfrm>
            <a:off x="8534400" y="609600"/>
            <a:ext cx="4572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600">
                <a:solidFill>
                  <a:schemeClr val="bg1"/>
                </a:solidFill>
              </a:defRPr>
            </a:lvl1pPr>
          </a:lstStyle>
          <a:p>
            <a:fld id="{D5087B24-5ECA-4EFD-8F0B-DBF613409961}" type="slidenum">
              <a:rPr lang="en-US" altLang="zh-TW"/>
              <a:pPr/>
              <a:t>‹#›</a:t>
            </a:fld>
            <a:endParaRPr lang="en-US" altLang="zh-TW"/>
          </a:p>
        </p:txBody>
      </p:sp>
    </p:spTree>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Lst>
  <p:transition/>
  <p:hf hdr="0" ftr="0" dt="0"/>
  <p:txStyles>
    <p:titleStyle>
      <a:lvl1pPr algn="ctr" rtl="0" fontAlgn="base">
        <a:spcBef>
          <a:spcPct val="0"/>
        </a:spcBef>
        <a:spcAft>
          <a:spcPct val="0"/>
        </a:spcAft>
        <a:defRPr kumimoji="1" sz="4400">
          <a:solidFill>
            <a:srgbClr val="FFFFFF"/>
          </a:solidFill>
          <a:latin typeface="+mj-lt"/>
          <a:ea typeface="+mj-ea"/>
          <a:cs typeface="+mj-cs"/>
        </a:defRPr>
      </a:lvl1pPr>
      <a:lvl2pPr algn="ctr" rtl="0" fontAlgn="base">
        <a:spcBef>
          <a:spcPct val="0"/>
        </a:spcBef>
        <a:spcAft>
          <a:spcPct val="0"/>
        </a:spcAft>
        <a:defRPr kumimoji="1" sz="4400">
          <a:solidFill>
            <a:srgbClr val="FFFFFF"/>
          </a:solidFill>
          <a:latin typeface="Times" pitchFamily="18" charset="0"/>
          <a:ea typeface="PMingLiU" pitchFamily="18" charset="-120"/>
        </a:defRPr>
      </a:lvl2pPr>
      <a:lvl3pPr algn="ctr" rtl="0" fontAlgn="base">
        <a:spcBef>
          <a:spcPct val="0"/>
        </a:spcBef>
        <a:spcAft>
          <a:spcPct val="0"/>
        </a:spcAft>
        <a:defRPr kumimoji="1" sz="4400">
          <a:solidFill>
            <a:srgbClr val="FFFFFF"/>
          </a:solidFill>
          <a:latin typeface="Times" pitchFamily="18" charset="0"/>
          <a:ea typeface="PMingLiU" pitchFamily="18" charset="-120"/>
        </a:defRPr>
      </a:lvl3pPr>
      <a:lvl4pPr algn="ctr" rtl="0" fontAlgn="base">
        <a:spcBef>
          <a:spcPct val="0"/>
        </a:spcBef>
        <a:spcAft>
          <a:spcPct val="0"/>
        </a:spcAft>
        <a:defRPr kumimoji="1" sz="4400">
          <a:solidFill>
            <a:srgbClr val="FFFFFF"/>
          </a:solidFill>
          <a:latin typeface="Times" pitchFamily="18" charset="0"/>
          <a:ea typeface="PMingLiU" pitchFamily="18" charset="-120"/>
        </a:defRPr>
      </a:lvl4pPr>
      <a:lvl5pPr algn="ctr" rtl="0" fontAlgn="base">
        <a:spcBef>
          <a:spcPct val="0"/>
        </a:spcBef>
        <a:spcAft>
          <a:spcPct val="0"/>
        </a:spcAft>
        <a:defRPr kumimoji="1" sz="4400">
          <a:solidFill>
            <a:srgbClr val="FFFFFF"/>
          </a:solidFill>
          <a:latin typeface="Times" pitchFamily="18" charset="0"/>
          <a:ea typeface="PMingLiU" pitchFamily="18" charset="-120"/>
        </a:defRPr>
      </a:lvl5pPr>
      <a:lvl6pPr marL="457200" algn="ctr" rtl="0" fontAlgn="base">
        <a:spcBef>
          <a:spcPct val="0"/>
        </a:spcBef>
        <a:spcAft>
          <a:spcPct val="0"/>
        </a:spcAft>
        <a:defRPr kumimoji="1" sz="4400">
          <a:solidFill>
            <a:srgbClr val="FFFFFF"/>
          </a:solidFill>
          <a:latin typeface="Times" pitchFamily="18" charset="0"/>
          <a:ea typeface="PMingLiU" pitchFamily="18" charset="-120"/>
        </a:defRPr>
      </a:lvl6pPr>
      <a:lvl7pPr marL="914400" algn="ctr" rtl="0" fontAlgn="base">
        <a:spcBef>
          <a:spcPct val="0"/>
        </a:spcBef>
        <a:spcAft>
          <a:spcPct val="0"/>
        </a:spcAft>
        <a:defRPr kumimoji="1" sz="4400">
          <a:solidFill>
            <a:srgbClr val="FFFFFF"/>
          </a:solidFill>
          <a:latin typeface="Times" pitchFamily="18" charset="0"/>
          <a:ea typeface="PMingLiU" pitchFamily="18" charset="-120"/>
        </a:defRPr>
      </a:lvl7pPr>
      <a:lvl8pPr marL="1371600" algn="ctr" rtl="0" fontAlgn="base">
        <a:spcBef>
          <a:spcPct val="0"/>
        </a:spcBef>
        <a:spcAft>
          <a:spcPct val="0"/>
        </a:spcAft>
        <a:defRPr kumimoji="1" sz="4400">
          <a:solidFill>
            <a:srgbClr val="FFFFFF"/>
          </a:solidFill>
          <a:latin typeface="Times" pitchFamily="18" charset="0"/>
          <a:ea typeface="PMingLiU" pitchFamily="18" charset="-120"/>
        </a:defRPr>
      </a:lvl8pPr>
      <a:lvl9pPr marL="1828800" algn="ctr" rtl="0" fontAlgn="base">
        <a:spcBef>
          <a:spcPct val="0"/>
        </a:spcBef>
        <a:spcAft>
          <a:spcPct val="0"/>
        </a:spcAft>
        <a:defRPr kumimoji="1" sz="4400">
          <a:solidFill>
            <a:srgbClr val="FFFFFF"/>
          </a:solidFill>
          <a:latin typeface="Times" pitchFamily="18" charset="0"/>
          <a:ea typeface="PMingLiU" pitchFamily="18" charset="-120"/>
        </a:defRPr>
      </a:lvl9pPr>
    </p:titleStyle>
    <p:bodyStyle>
      <a:lvl1pPr marL="342900" indent="-342900" algn="l" rtl="0" fontAlgn="base">
        <a:spcBef>
          <a:spcPct val="20000"/>
        </a:spcBef>
        <a:spcAft>
          <a:spcPct val="0"/>
        </a:spcAft>
        <a:buClr>
          <a:srgbClr val="FF3300"/>
        </a:buClr>
        <a:buFont typeface="Wingdings" pitchFamily="2" charset="2"/>
        <a:buChar char="n"/>
        <a:defRPr kumimoji="1" sz="2000" b="1">
          <a:solidFill>
            <a:schemeClr val="tx1"/>
          </a:solidFill>
          <a:latin typeface="+mn-lt"/>
          <a:ea typeface="+mn-ea"/>
          <a:cs typeface="+mn-cs"/>
        </a:defRPr>
      </a:lvl1pPr>
      <a:lvl2pPr marL="742950" indent="-285750" algn="l" rtl="0" fontAlgn="base">
        <a:spcBef>
          <a:spcPct val="20000"/>
        </a:spcBef>
        <a:spcAft>
          <a:spcPct val="0"/>
        </a:spcAft>
        <a:buClr>
          <a:srgbClr val="0000FF"/>
        </a:buClr>
        <a:buFont typeface="Wingdings" pitchFamily="2" charset="2"/>
        <a:buChar char="v"/>
        <a:defRPr kumimoji="1">
          <a:solidFill>
            <a:schemeClr val="tx1"/>
          </a:solidFill>
          <a:latin typeface="+mn-lt"/>
          <a:ea typeface="+mn-ea"/>
        </a:defRPr>
      </a:lvl2pPr>
      <a:lvl3pPr marL="1143000" indent="-228600" algn="l" rtl="0" fontAlgn="base">
        <a:spcBef>
          <a:spcPct val="20000"/>
        </a:spcBef>
        <a:spcAft>
          <a:spcPct val="0"/>
        </a:spcAft>
        <a:buChar char="•"/>
        <a:defRPr kumimoji="1" sz="1600">
          <a:solidFill>
            <a:schemeClr val="tx1"/>
          </a:solidFill>
          <a:latin typeface="Times New Roman" pitchFamily="18" charset="0"/>
          <a:ea typeface="+mn-ea"/>
        </a:defRPr>
      </a:lvl3pPr>
      <a:lvl4pPr marL="1600200" indent="-228600" algn="l" rtl="0" fontAlgn="base">
        <a:spcBef>
          <a:spcPct val="20000"/>
        </a:spcBef>
        <a:spcAft>
          <a:spcPct val="0"/>
        </a:spcAft>
        <a:buChar char="–"/>
        <a:defRPr kumimoji="1" sz="1400" i="1">
          <a:solidFill>
            <a:schemeClr val="tx1"/>
          </a:solidFill>
          <a:latin typeface="+mn-lt"/>
          <a:ea typeface="+mn-ea"/>
        </a:defRPr>
      </a:lvl4pPr>
      <a:lvl5pPr marL="2057400" indent="-228600" algn="l" rtl="0" fontAlgn="base">
        <a:spcBef>
          <a:spcPct val="20000"/>
        </a:spcBef>
        <a:spcAft>
          <a:spcPct val="0"/>
        </a:spcAft>
        <a:buChar char="»"/>
        <a:defRPr kumimoji="1" sz="1200">
          <a:solidFill>
            <a:schemeClr val="tx1"/>
          </a:solidFill>
          <a:latin typeface="Times New Roman" pitchFamily="18" charset="0"/>
          <a:ea typeface="+mn-ea"/>
        </a:defRPr>
      </a:lvl5pPr>
      <a:lvl6pPr marL="2514600" indent="-228600" algn="l" rtl="0" fontAlgn="base">
        <a:spcBef>
          <a:spcPct val="20000"/>
        </a:spcBef>
        <a:spcAft>
          <a:spcPct val="0"/>
        </a:spcAft>
        <a:buChar char="»"/>
        <a:defRPr kumimoji="1" sz="1200">
          <a:solidFill>
            <a:schemeClr val="tx1"/>
          </a:solidFill>
          <a:latin typeface="Times New Roman" pitchFamily="18" charset="0"/>
          <a:ea typeface="+mn-ea"/>
        </a:defRPr>
      </a:lvl6pPr>
      <a:lvl7pPr marL="2971800" indent="-228600" algn="l" rtl="0" fontAlgn="base">
        <a:spcBef>
          <a:spcPct val="20000"/>
        </a:spcBef>
        <a:spcAft>
          <a:spcPct val="0"/>
        </a:spcAft>
        <a:buChar char="»"/>
        <a:defRPr kumimoji="1" sz="1200">
          <a:solidFill>
            <a:schemeClr val="tx1"/>
          </a:solidFill>
          <a:latin typeface="Times New Roman" pitchFamily="18" charset="0"/>
          <a:ea typeface="+mn-ea"/>
        </a:defRPr>
      </a:lvl7pPr>
      <a:lvl8pPr marL="3429000" indent="-228600" algn="l" rtl="0" fontAlgn="base">
        <a:spcBef>
          <a:spcPct val="20000"/>
        </a:spcBef>
        <a:spcAft>
          <a:spcPct val="0"/>
        </a:spcAft>
        <a:buChar char="»"/>
        <a:defRPr kumimoji="1" sz="1200">
          <a:solidFill>
            <a:schemeClr val="tx1"/>
          </a:solidFill>
          <a:latin typeface="Times New Roman" pitchFamily="18" charset="0"/>
          <a:ea typeface="+mn-ea"/>
        </a:defRPr>
      </a:lvl8pPr>
      <a:lvl9pPr marL="3886200" indent="-228600" algn="l" rtl="0" fontAlgn="base">
        <a:spcBef>
          <a:spcPct val="20000"/>
        </a:spcBef>
        <a:spcAft>
          <a:spcPct val="0"/>
        </a:spcAft>
        <a:buChar char="»"/>
        <a:defRPr kumimoji="1" sz="1200">
          <a:solidFill>
            <a:schemeClr val="tx1"/>
          </a:solidFill>
          <a:latin typeface="Times New Roman" pitchFamily="18" charset="0"/>
          <a:ea typeface="+mn-ea"/>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eas.ks.gemteks.com/WebISO/" TargetMode="Externa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 Id="rId5" Type="http://schemas.openxmlformats.org/officeDocument/2006/relationships/image" Target="../media/image47.png"/><Relationship Id="rId4" Type="http://schemas.openxmlformats.org/officeDocument/2006/relationships/image" Target="../media/image46.png"/></Relationships>
</file>

<file path=ppt/slides/_rels/slide4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 Id="rId4" Type="http://schemas.openxmlformats.org/officeDocument/2006/relationships/image" Target="../media/image50.png"/></Relationships>
</file>

<file path=ppt/slides/_rels/slide4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lstStyle/>
          <a:p>
            <a:r>
              <a:rPr lang="en-US" altLang="zh-TW" b="1" dirty="0">
                <a:solidFill>
                  <a:schemeClr val="tx1"/>
                </a:solidFill>
              </a:rPr>
              <a:t>WEB ISO</a:t>
            </a:r>
            <a:r>
              <a:rPr lang="zh-TW" altLang="en-US" b="1" dirty="0">
                <a:solidFill>
                  <a:schemeClr val="tx1"/>
                </a:solidFill>
              </a:rPr>
              <a:t>文件管</a:t>
            </a:r>
            <a:r>
              <a:rPr lang="zh-TW" altLang="en-US" b="1">
                <a:solidFill>
                  <a:schemeClr val="tx1"/>
                </a:solidFill>
              </a:rPr>
              <a:t>理系統</a:t>
            </a:r>
            <a:br>
              <a:rPr lang="en-US" altLang="zh-TW" b="1">
                <a:solidFill>
                  <a:schemeClr val="tx1"/>
                </a:solidFill>
              </a:rPr>
            </a:br>
            <a:r>
              <a:rPr lang="en-US" altLang="zh-TW" b="1">
                <a:solidFill>
                  <a:schemeClr val="tx1"/>
                </a:solidFill>
              </a:rPr>
              <a:t>HỆ THỐNG QUẢN LÝ TÀI LIỆU WEB ISO</a:t>
            </a:r>
            <a:endParaRPr lang="zh-TW" altLang="en-US" b="1" dirty="0">
              <a:solidFill>
                <a:schemeClr val="tx1"/>
              </a:solidFill>
            </a:endParaRPr>
          </a:p>
        </p:txBody>
      </p:sp>
      <p:sp>
        <p:nvSpPr>
          <p:cNvPr id="3" name="副標題 2"/>
          <p:cNvSpPr>
            <a:spLocks noGrp="1"/>
          </p:cNvSpPr>
          <p:nvPr>
            <p:ph type="subTitle" idx="1"/>
          </p:nvPr>
        </p:nvSpPr>
        <p:spPr>
          <a:xfrm>
            <a:off x="838200" y="3886200"/>
            <a:ext cx="7467600" cy="2057400"/>
          </a:xfrm>
        </p:spPr>
        <p:txBody>
          <a:bodyPr/>
          <a:lstStyle/>
          <a:p>
            <a:r>
              <a:rPr lang="zh-TW" altLang="en-US" sz="2800" dirty="0"/>
              <a:t>系統功能及操作</a:t>
            </a:r>
            <a:r>
              <a:rPr lang="zh-TW" altLang="en-US" sz="2800"/>
              <a:t>介紹</a:t>
            </a:r>
            <a:endParaRPr lang="en-US" altLang="zh-TW" sz="2800"/>
          </a:p>
          <a:p>
            <a:r>
              <a:rPr lang="en-US" altLang="zh-TW" sz="2800"/>
              <a:t>CÁC CHỨC NĂNG HỆ THỐNG VÀ CÁCH THAO TÁC</a:t>
            </a:r>
            <a:endParaRPr lang="en-US" altLang="zh-TW" sz="2800" dirty="0"/>
          </a:p>
          <a:p>
            <a:endParaRPr lang="en-US" altLang="zh-TW" sz="2800" dirty="0"/>
          </a:p>
          <a:p>
            <a:pPr algn="r"/>
            <a:r>
              <a:rPr lang="en-US" altLang="zh-TW" sz="1200" dirty="0"/>
              <a:t>Create by Pony Wu</a:t>
            </a:r>
          </a:p>
          <a:p>
            <a:pPr algn="r"/>
            <a:r>
              <a:rPr lang="en-US" altLang="zh-TW" sz="1200" dirty="0"/>
              <a:t>2020-01-15</a:t>
            </a:r>
          </a:p>
          <a:p>
            <a:endParaRPr lang="en-US" altLang="zh-TW" sz="2800" dirty="0"/>
          </a:p>
          <a:p>
            <a:endParaRPr lang="zh-TW" altLang="en-US" sz="2800" dirty="0"/>
          </a:p>
        </p:txBody>
      </p:sp>
      <p:sp>
        <p:nvSpPr>
          <p:cNvPr id="4" name="投影片編號版面配置區 3"/>
          <p:cNvSpPr>
            <a:spLocks noGrp="1"/>
          </p:cNvSpPr>
          <p:nvPr>
            <p:ph type="sldNum" sz="quarter" idx="10"/>
          </p:nvPr>
        </p:nvSpPr>
        <p:spPr/>
        <p:txBody>
          <a:bodyPr/>
          <a:lstStyle/>
          <a:p>
            <a:fld id="{9401954B-8FE0-4078-8CAA-C370DD08BB7A}" type="slidenum">
              <a:rPr lang="en-US" altLang="zh-TW" smtClean="0"/>
              <a:pPr/>
              <a:t>1</a:t>
            </a:fld>
            <a:endParaRPr lang="en-US" altLang="zh-TW"/>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576816" y="64681"/>
            <a:ext cx="8229600" cy="609600"/>
          </a:xfrm>
        </p:spPr>
        <p:txBody>
          <a:bodyPr/>
          <a:lstStyle/>
          <a:p>
            <a:r>
              <a:rPr lang="en-US" altLang="zh-TW" sz="3600" b="1" dirty="0" err="1"/>
              <a:t>WebISO</a:t>
            </a:r>
            <a:r>
              <a:rPr lang="zh-TW" altLang="en-US" sz="3600" b="1" dirty="0"/>
              <a:t>登入</a:t>
            </a:r>
            <a:r>
              <a:rPr lang="zh-TW" altLang="en-US" sz="3600" b="1"/>
              <a:t>登出</a:t>
            </a:r>
            <a:r>
              <a:rPr lang="en-GB" altLang="zh-TW" sz="3600" b="1"/>
              <a:t>đăng nhập/đăng xuất</a:t>
            </a:r>
            <a:endParaRPr lang="zh-TW" altLang="en-US" sz="3600" b="1" dirty="0"/>
          </a:p>
        </p:txBody>
      </p:sp>
      <p:sp>
        <p:nvSpPr>
          <p:cNvPr id="4" name="投影片編號版面配置區 3"/>
          <p:cNvSpPr>
            <a:spLocks noGrp="1"/>
          </p:cNvSpPr>
          <p:nvPr>
            <p:ph type="sldNum" sz="quarter" idx="10"/>
          </p:nvPr>
        </p:nvSpPr>
        <p:spPr/>
        <p:txBody>
          <a:bodyPr/>
          <a:lstStyle/>
          <a:p>
            <a:fld id="{BDCD39C0-D1F8-4C60-B1F5-29418070D256}" type="slidenum">
              <a:rPr lang="en-US" altLang="zh-TW" smtClean="0"/>
              <a:pPr/>
              <a:t>10</a:t>
            </a:fld>
            <a:endParaRPr lang="en-US" altLang="zh-TW"/>
          </a:p>
        </p:txBody>
      </p:sp>
      <p:sp>
        <p:nvSpPr>
          <p:cNvPr id="13" name="內容版面配置區 12"/>
          <p:cNvSpPr>
            <a:spLocks noGrp="1"/>
          </p:cNvSpPr>
          <p:nvPr>
            <p:ph idx="1"/>
          </p:nvPr>
        </p:nvSpPr>
        <p:spPr>
          <a:xfrm>
            <a:off x="342900" y="958702"/>
            <a:ext cx="8458200" cy="5823098"/>
          </a:xfrm>
        </p:spPr>
        <p:txBody>
          <a:bodyPr/>
          <a:lstStyle/>
          <a:p>
            <a:r>
              <a:rPr lang="zh-TW" altLang="en-US"/>
              <a:t>登入</a:t>
            </a:r>
            <a:r>
              <a:rPr lang="en-GB" altLang="zh-TW"/>
              <a:t>đăng nhập</a:t>
            </a:r>
            <a:r>
              <a:rPr lang="zh-TW" altLang="en-US"/>
              <a:t>：</a:t>
            </a:r>
            <a:endParaRPr lang="en-US" altLang="zh-TW" dirty="0"/>
          </a:p>
          <a:p>
            <a:pPr lvl="1"/>
            <a:r>
              <a:rPr lang="zh-TW" altLang="en-US" sz="1400" dirty="0"/>
              <a:t>方</a:t>
            </a:r>
            <a:r>
              <a:rPr lang="zh-TW" altLang="en-US" sz="1400"/>
              <a:t>法一</a:t>
            </a:r>
            <a:r>
              <a:rPr lang="en-GB" altLang="zh-TW" sz="1400"/>
              <a:t>Cách 1</a:t>
            </a:r>
            <a:r>
              <a:rPr lang="zh-TW" altLang="en-US" sz="1400"/>
              <a:t>：</a:t>
            </a:r>
            <a:endParaRPr lang="en-US" altLang="zh-TW" sz="1400" dirty="0"/>
          </a:p>
          <a:p>
            <a:pPr lvl="2">
              <a:buNone/>
            </a:pPr>
            <a:r>
              <a:rPr lang="en-US" altLang="zh-TW" sz="1200" u="sng" dirty="0">
                <a:hlinkClick r:id="rId2"/>
              </a:rPr>
              <a:t>http://eas.ks.gemteks.com/WebISO/</a:t>
            </a:r>
            <a:endParaRPr lang="en-US" altLang="zh-TW" sz="1200" u="sng" dirty="0"/>
          </a:p>
          <a:p>
            <a:pPr lvl="2">
              <a:buNone/>
            </a:pPr>
            <a:r>
              <a:rPr lang="zh-TW" altLang="en-US" sz="1100" b="0" dirty="0"/>
              <a:t>使用</a:t>
            </a:r>
            <a:r>
              <a:rPr lang="en-US" altLang="zh-TW" sz="1100" b="0" dirty="0"/>
              <a:t>Portal</a:t>
            </a:r>
            <a:r>
              <a:rPr lang="zh-TW" altLang="en-US" sz="1100" b="0" dirty="0"/>
              <a:t>帳號</a:t>
            </a:r>
            <a:r>
              <a:rPr lang="en-US" altLang="zh-TW" sz="1100" b="0" dirty="0"/>
              <a:t>/</a:t>
            </a:r>
            <a:r>
              <a:rPr lang="zh-TW" altLang="en-US" sz="1100" b="0" dirty="0"/>
              <a:t>密碼</a:t>
            </a:r>
            <a:r>
              <a:rPr lang="zh-TW" altLang="en-US" sz="1100" b="0"/>
              <a:t>登入</a:t>
            </a:r>
            <a:r>
              <a:rPr lang="en-GB" altLang="zh-TW" sz="1100" b="0"/>
              <a:t>dung tài khoản mật</a:t>
            </a:r>
          </a:p>
          <a:p>
            <a:pPr lvl="2">
              <a:buNone/>
            </a:pPr>
            <a:r>
              <a:rPr lang="en-GB" altLang="zh-TW" sz="1100"/>
              <a:t>Khẩu Portal để đăng nhập</a:t>
            </a:r>
            <a:endParaRPr lang="en-US" altLang="zh-TW" sz="1100" b="0" dirty="0"/>
          </a:p>
          <a:p>
            <a:pPr lvl="1"/>
            <a:r>
              <a:rPr lang="zh-TW" altLang="en-US" sz="1400" dirty="0"/>
              <a:t>方法二：</a:t>
            </a:r>
            <a:r>
              <a:rPr lang="en-US" altLang="zh-TW" sz="1400" dirty="0"/>
              <a:t>Portal</a:t>
            </a:r>
            <a:r>
              <a:rPr lang="zh-TW" altLang="en-US" sz="1400" dirty="0"/>
              <a:t>首頁連結自動</a:t>
            </a:r>
            <a:r>
              <a:rPr lang="zh-TW" altLang="en-US" sz="1400"/>
              <a:t>登入</a:t>
            </a:r>
            <a:endParaRPr lang="en-GB" altLang="zh-TW" sz="1400"/>
          </a:p>
          <a:p>
            <a:pPr marL="457200" lvl="1" indent="0">
              <a:buNone/>
            </a:pPr>
            <a:r>
              <a:rPr lang="en-GB" altLang="zh-TW" sz="1400"/>
              <a:t>Cách 2: tự động đăng nhập qua liên</a:t>
            </a:r>
          </a:p>
          <a:p>
            <a:pPr marL="457200" lvl="1" indent="0">
              <a:buNone/>
            </a:pPr>
            <a:r>
              <a:rPr lang="en-GB" altLang="zh-TW" sz="1400" b="0"/>
              <a:t>Kết ở trang </a:t>
            </a:r>
            <a:r>
              <a:rPr lang="en-GB" altLang="zh-TW" sz="1400"/>
              <a:t>đầu của portal</a:t>
            </a:r>
            <a:endParaRPr lang="en-US" altLang="zh-TW" sz="1400" b="0" dirty="0"/>
          </a:p>
          <a:p>
            <a:pPr lvl="1"/>
            <a:r>
              <a:rPr lang="en-US" altLang="zh-TW" sz="1400" dirty="0"/>
              <a:t>Time out</a:t>
            </a:r>
            <a:r>
              <a:rPr lang="zh-TW" altLang="en-US" sz="1400" dirty="0"/>
              <a:t>：</a:t>
            </a:r>
            <a:r>
              <a:rPr lang="en-US" altLang="zh-TW" sz="1400" dirty="0"/>
              <a:t>60</a:t>
            </a:r>
            <a:r>
              <a:rPr lang="zh-TW" altLang="en-US" sz="1400" dirty="0"/>
              <a:t>分鐘，需重新</a:t>
            </a:r>
            <a:r>
              <a:rPr lang="zh-TW" altLang="en-US" sz="1400"/>
              <a:t>登入</a:t>
            </a:r>
            <a:endParaRPr lang="en-GB" altLang="zh-TW" sz="1400"/>
          </a:p>
          <a:p>
            <a:pPr marL="457200" lvl="1" indent="0">
              <a:buNone/>
            </a:pPr>
            <a:r>
              <a:rPr lang="en-GB" altLang="zh-TW" sz="1400"/>
              <a:t>Hết 60 phút cần đăng nhập lại</a:t>
            </a:r>
            <a:endParaRPr lang="en-US" altLang="zh-TW" sz="1400" dirty="0"/>
          </a:p>
          <a:p>
            <a:endParaRPr lang="en-US" altLang="zh-TW" dirty="0"/>
          </a:p>
          <a:p>
            <a:endParaRPr lang="en-US" altLang="zh-TW" dirty="0"/>
          </a:p>
          <a:p>
            <a:endParaRPr lang="en-US" altLang="zh-TW" dirty="0"/>
          </a:p>
          <a:p>
            <a:r>
              <a:rPr lang="zh-TW" altLang="en-US"/>
              <a:t>登出</a:t>
            </a:r>
            <a:r>
              <a:rPr lang="en-GB" altLang="zh-TW"/>
              <a:t>đăng xuất</a:t>
            </a:r>
            <a:r>
              <a:rPr lang="zh-TW" altLang="en-US"/>
              <a:t>：</a:t>
            </a:r>
            <a:endParaRPr lang="en-US" altLang="zh-TW" dirty="0"/>
          </a:p>
          <a:p>
            <a:pPr lvl="1"/>
            <a:r>
              <a:rPr lang="zh-TW" altLang="en-US" dirty="0"/>
              <a:t>系統</a:t>
            </a:r>
            <a:r>
              <a:rPr lang="zh-TW" altLang="en-US"/>
              <a:t>表頭 </a:t>
            </a:r>
            <a:r>
              <a:rPr lang="en-GB" altLang="zh-TW"/>
              <a:t>Tiêu đề hệ thống</a:t>
            </a:r>
            <a:r>
              <a:rPr lang="zh-TW" altLang="en-US"/>
              <a:t>：</a:t>
            </a:r>
            <a:r>
              <a:rPr lang="en-US" altLang="zh-TW" dirty="0"/>
              <a:t>Logout</a:t>
            </a:r>
          </a:p>
          <a:p>
            <a:r>
              <a:rPr lang="zh-TW" altLang="en-US" dirty="0"/>
              <a:t>建議瀏</a:t>
            </a:r>
            <a:r>
              <a:rPr lang="zh-TW" altLang="en-US"/>
              <a:t>覽器</a:t>
            </a:r>
            <a:r>
              <a:rPr lang="en-GB" altLang="zh-TW"/>
              <a:t>trình duyệt khuyến nghị</a:t>
            </a:r>
            <a:r>
              <a:rPr lang="zh-TW" altLang="en-US"/>
              <a:t>：</a:t>
            </a:r>
            <a:endParaRPr lang="en-US" altLang="zh-TW" dirty="0"/>
          </a:p>
          <a:p>
            <a:pPr lvl="1"/>
            <a:r>
              <a:rPr lang="en-US" altLang="zh-TW" dirty="0"/>
              <a:t>Google Chrome</a:t>
            </a:r>
          </a:p>
          <a:p>
            <a:pPr lvl="1"/>
            <a:r>
              <a:rPr lang="en-US" altLang="zh-TW" dirty="0"/>
              <a:t>IE9</a:t>
            </a:r>
            <a:r>
              <a:rPr lang="zh-TW" altLang="en-US" dirty="0"/>
              <a:t>及</a:t>
            </a:r>
            <a:r>
              <a:rPr lang="en-US" altLang="zh-TW" dirty="0"/>
              <a:t>IE10</a:t>
            </a:r>
            <a:endParaRPr lang="zh-TW" altLang="en-US" dirty="0"/>
          </a:p>
        </p:txBody>
      </p:sp>
      <p:pic>
        <p:nvPicPr>
          <p:cNvPr id="4099" name="Picture 3"/>
          <p:cNvPicPr>
            <a:picLocks noChangeAspect="1" noChangeArrowheads="1"/>
          </p:cNvPicPr>
          <p:nvPr/>
        </p:nvPicPr>
        <p:blipFill>
          <a:blip r:embed="rId3" cstate="print"/>
          <a:srcRect/>
          <a:stretch>
            <a:fillRect/>
          </a:stretch>
        </p:blipFill>
        <p:spPr bwMode="auto">
          <a:xfrm>
            <a:off x="4968784" y="1447800"/>
            <a:ext cx="4032341" cy="2514600"/>
          </a:xfrm>
          <a:prstGeom prst="rect">
            <a:avLst/>
          </a:prstGeom>
          <a:noFill/>
          <a:ln w="9525">
            <a:noFill/>
            <a:miter lim="800000"/>
            <a:headEnd/>
            <a:tailEnd/>
          </a:ln>
        </p:spPr>
      </p:pic>
      <p:pic>
        <p:nvPicPr>
          <p:cNvPr id="4100" name="Picture 4"/>
          <p:cNvPicPr>
            <a:picLocks noChangeAspect="1" noChangeArrowheads="1"/>
          </p:cNvPicPr>
          <p:nvPr/>
        </p:nvPicPr>
        <p:blipFill>
          <a:blip r:embed="rId4" cstate="print"/>
          <a:srcRect/>
          <a:stretch>
            <a:fillRect/>
          </a:stretch>
        </p:blipFill>
        <p:spPr bwMode="auto">
          <a:xfrm>
            <a:off x="3414048" y="5647463"/>
            <a:ext cx="5314950" cy="600937"/>
          </a:xfrm>
          <a:prstGeom prst="rect">
            <a:avLst/>
          </a:prstGeom>
          <a:noFill/>
          <a:ln w="9525">
            <a:noFill/>
            <a:miter lim="800000"/>
            <a:headEnd/>
            <a:tailEnd/>
          </a:ln>
        </p:spPr>
      </p:pic>
      <p:sp>
        <p:nvSpPr>
          <p:cNvPr id="15" name="矩形 14"/>
          <p:cNvSpPr/>
          <p:nvPr/>
        </p:nvSpPr>
        <p:spPr>
          <a:xfrm>
            <a:off x="8153400" y="5562600"/>
            <a:ext cx="609600"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685800" y="990600"/>
            <a:ext cx="7772400" cy="914400"/>
          </a:xfrm>
        </p:spPr>
        <p:txBody>
          <a:bodyPr/>
          <a:lstStyle/>
          <a:p>
            <a:r>
              <a:rPr lang="zh-TW" altLang="en-US" dirty="0"/>
              <a:t>登入首頁</a:t>
            </a:r>
            <a:r>
              <a:rPr lang="en-US" altLang="zh-TW" dirty="0"/>
              <a:t>-</a:t>
            </a:r>
            <a:r>
              <a:rPr lang="zh-TW" altLang="en-US" dirty="0"/>
              <a:t>公</a:t>
            </a:r>
            <a:r>
              <a:rPr lang="zh-TW" altLang="en-US"/>
              <a:t>佈欄 </a:t>
            </a:r>
            <a:r>
              <a:rPr lang="en-GB" altLang="zh-TW"/>
              <a:t>Đăng nhập trang đầu- cột công bố</a:t>
            </a:r>
            <a:endParaRPr lang="en-US" altLang="zh-TW" dirty="0"/>
          </a:p>
          <a:p>
            <a:pPr marL="742950" lvl="2" indent="-342900">
              <a:buClr>
                <a:srgbClr val="0000FF"/>
              </a:buClr>
              <a:buFont typeface="Wingdings" pitchFamily="2" charset="2"/>
              <a:buChar char="v"/>
            </a:pPr>
            <a:r>
              <a:rPr lang="zh-TW" altLang="en-US" sz="1800" dirty="0"/>
              <a:t>集團內每天發佈文件前</a:t>
            </a:r>
            <a:r>
              <a:rPr lang="en-US" altLang="zh-TW" sz="1800"/>
              <a:t>20</a:t>
            </a:r>
            <a:r>
              <a:rPr lang="zh-TW" altLang="en-US" sz="1800"/>
              <a:t>筆</a:t>
            </a:r>
            <a:r>
              <a:rPr lang="en-GB" altLang="zh-TW" sz="1800"/>
              <a:t> 20 tài liệu đ</a:t>
            </a:r>
            <a:r>
              <a:rPr lang="vi-VN" altLang="zh-TW" sz="1800"/>
              <a:t>ư</a:t>
            </a:r>
            <a:r>
              <a:rPr lang="en-GB" altLang="zh-TW" sz="1800"/>
              <a:t>ợc phát hành hàng ngày trong  tập đoàn</a:t>
            </a:r>
            <a:endParaRPr lang="en-US" altLang="zh-TW" sz="1800" dirty="0"/>
          </a:p>
          <a:p>
            <a:endParaRPr lang="zh-TW" altLang="en-US" dirty="0"/>
          </a:p>
        </p:txBody>
      </p:sp>
      <p:sp>
        <p:nvSpPr>
          <p:cNvPr id="4" name="投影片編號版面配置區 3"/>
          <p:cNvSpPr>
            <a:spLocks noGrp="1"/>
          </p:cNvSpPr>
          <p:nvPr>
            <p:ph type="sldNum" sz="quarter" idx="10"/>
          </p:nvPr>
        </p:nvSpPr>
        <p:spPr/>
        <p:txBody>
          <a:bodyPr/>
          <a:lstStyle/>
          <a:p>
            <a:fld id="{BDCD39C0-D1F8-4C60-B1F5-29418070D256}" type="slidenum">
              <a:rPr lang="en-US" altLang="zh-TW" smtClean="0"/>
              <a:pPr/>
              <a:t>11</a:t>
            </a:fld>
            <a:endParaRPr lang="en-US" altLang="zh-TW"/>
          </a:p>
        </p:txBody>
      </p:sp>
      <p:pic>
        <p:nvPicPr>
          <p:cNvPr id="1027" name="Picture 3"/>
          <p:cNvPicPr>
            <a:picLocks noChangeAspect="1" noChangeArrowheads="1"/>
          </p:cNvPicPr>
          <p:nvPr/>
        </p:nvPicPr>
        <p:blipFill>
          <a:blip r:embed="rId2" cstate="print"/>
          <a:srcRect/>
          <a:stretch>
            <a:fillRect/>
          </a:stretch>
        </p:blipFill>
        <p:spPr bwMode="auto">
          <a:xfrm>
            <a:off x="685800" y="1905000"/>
            <a:ext cx="7919613" cy="3714750"/>
          </a:xfrm>
          <a:prstGeom prst="rect">
            <a:avLst/>
          </a:prstGeom>
          <a:noFill/>
          <a:ln w="9525">
            <a:noFill/>
            <a:miter lim="800000"/>
            <a:headEnd/>
            <a:tailEnd/>
          </a:ln>
        </p:spPr>
      </p:pic>
      <p:sp>
        <p:nvSpPr>
          <p:cNvPr id="7" name="標題 1"/>
          <p:cNvSpPr>
            <a:spLocks noGrp="1"/>
          </p:cNvSpPr>
          <p:nvPr>
            <p:ph type="title"/>
          </p:nvPr>
        </p:nvSpPr>
        <p:spPr/>
        <p:txBody>
          <a:bodyPr/>
          <a:lstStyle/>
          <a:p>
            <a:r>
              <a:rPr lang="en-US" altLang="zh-TW" sz="4000" b="1" dirty="0" err="1"/>
              <a:t>WebISO</a:t>
            </a:r>
            <a:r>
              <a:rPr lang="zh-TW" altLang="en-US" sz="4000" b="1" dirty="0"/>
              <a:t> 公</a:t>
            </a:r>
            <a:r>
              <a:rPr lang="zh-TW" altLang="en-US" sz="4000" b="1"/>
              <a:t>佈欄 </a:t>
            </a:r>
            <a:r>
              <a:rPr lang="en-GB" altLang="zh-TW" sz="4000" b="1"/>
              <a:t>Cột công bố </a:t>
            </a:r>
            <a:endParaRPr lang="zh-TW" altLang="en-US" sz="4000" b="1" dirty="0"/>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標題 11"/>
          <p:cNvSpPr>
            <a:spLocks noGrp="1"/>
          </p:cNvSpPr>
          <p:nvPr>
            <p:ph type="title"/>
          </p:nvPr>
        </p:nvSpPr>
        <p:spPr>
          <a:xfrm>
            <a:off x="685800" y="0"/>
            <a:ext cx="7772400" cy="914400"/>
          </a:xfrm>
        </p:spPr>
        <p:txBody>
          <a:bodyPr/>
          <a:lstStyle/>
          <a:p>
            <a:r>
              <a:rPr lang="en-US" altLang="zh-TW" sz="2800" b="1" dirty="0" err="1"/>
              <a:t>WebISO</a:t>
            </a:r>
            <a:r>
              <a:rPr lang="zh-TW" altLang="en-US" sz="2800" b="1" dirty="0"/>
              <a:t>文件查詢</a:t>
            </a:r>
            <a:r>
              <a:rPr lang="en-US" altLang="zh-TW" sz="2800" b="1" dirty="0"/>
              <a:t>(</a:t>
            </a:r>
            <a:r>
              <a:rPr lang="zh-TW" altLang="en-US" sz="2800" b="1" dirty="0"/>
              <a:t>文件管理</a:t>
            </a:r>
            <a:r>
              <a:rPr lang="zh-TW" altLang="en-US" sz="2800" b="1"/>
              <a:t>器</a:t>
            </a:r>
            <a:r>
              <a:rPr lang="en-US" altLang="zh-TW" sz="2800" b="1"/>
              <a:t>)</a:t>
            </a:r>
            <a:br>
              <a:rPr lang="en-US" altLang="zh-TW" sz="2800" b="1"/>
            </a:br>
            <a:r>
              <a:rPr lang="en-US" altLang="zh-TW" sz="2800" b="1"/>
              <a:t>Tìm kiếm tài liệu </a:t>
            </a:r>
            <a:r>
              <a:rPr lang="en-GB" altLang="zh-TW" sz="2800" b="1"/>
              <a:t>WebISO(Quản lý tập tin)</a:t>
            </a:r>
            <a:endParaRPr lang="zh-TW" altLang="en-US" sz="2800" b="1" dirty="0"/>
          </a:p>
        </p:txBody>
      </p:sp>
      <p:sp>
        <p:nvSpPr>
          <p:cNvPr id="4" name="投影片編號版面配置區 3"/>
          <p:cNvSpPr>
            <a:spLocks noGrp="1"/>
          </p:cNvSpPr>
          <p:nvPr>
            <p:ph type="sldNum" sz="quarter" idx="10"/>
          </p:nvPr>
        </p:nvSpPr>
        <p:spPr/>
        <p:txBody>
          <a:bodyPr/>
          <a:lstStyle/>
          <a:p>
            <a:fld id="{BDCD39C0-D1F8-4C60-B1F5-29418070D256}" type="slidenum">
              <a:rPr lang="en-US" altLang="zh-TW" smtClean="0"/>
              <a:pPr/>
              <a:t>12</a:t>
            </a:fld>
            <a:endParaRPr lang="en-US" altLang="zh-TW"/>
          </a:p>
        </p:txBody>
      </p:sp>
      <p:sp>
        <p:nvSpPr>
          <p:cNvPr id="13" name="內容版面配置區 12"/>
          <p:cNvSpPr>
            <a:spLocks noGrp="1"/>
          </p:cNvSpPr>
          <p:nvPr>
            <p:ph idx="1"/>
          </p:nvPr>
        </p:nvSpPr>
        <p:spPr>
          <a:xfrm>
            <a:off x="761999" y="914400"/>
            <a:ext cx="8210107" cy="1600201"/>
          </a:xfrm>
        </p:spPr>
        <p:txBody>
          <a:bodyPr/>
          <a:lstStyle/>
          <a:p>
            <a:r>
              <a:rPr lang="zh-TW" altLang="en-US" sz="1400" dirty="0"/>
              <a:t>樹狀文件查詢：資料共享，檔案鎖</a:t>
            </a:r>
            <a:r>
              <a:rPr lang="zh-TW" altLang="en-US" sz="1400"/>
              <a:t>權限</a:t>
            </a:r>
            <a:endParaRPr lang="en-GB" altLang="zh-TW" sz="1400"/>
          </a:p>
          <a:p>
            <a:pPr marL="0" indent="0">
              <a:buNone/>
            </a:pPr>
            <a:r>
              <a:rPr lang="en-US" altLang="zh-TW" sz="1400"/>
              <a:t>Truy vấn tệp cây: chia sẻ dữ liệu, quyền khóa tệp</a:t>
            </a:r>
            <a:endParaRPr lang="en-US" altLang="zh-TW" sz="1400" dirty="0"/>
          </a:p>
          <a:p>
            <a:pPr lvl="1"/>
            <a:r>
              <a:rPr lang="zh-TW" altLang="en-US" sz="1200" dirty="0"/>
              <a:t>發行文件：除了機密文件外所有人都有權限可以</a:t>
            </a:r>
            <a:r>
              <a:rPr lang="en-US" altLang="zh-TW" sz="1200" dirty="0"/>
              <a:t>OPEN</a:t>
            </a:r>
            <a:r>
              <a:rPr lang="en-US" altLang="zh-TW" sz="1200"/>
              <a:t>/Download</a:t>
            </a:r>
          </a:p>
          <a:p>
            <a:pPr marL="457200" lvl="1" indent="0">
              <a:buNone/>
            </a:pPr>
            <a:r>
              <a:rPr lang="vi-VN" altLang="zh-TW" sz="1200"/>
              <a:t>Tài liệu phát hành: Ngoại trừ tài liệu bí mật, mọi người đều có quyền </a:t>
            </a:r>
            <a:r>
              <a:rPr lang="en-US" altLang="zh-TW" sz="1200"/>
              <a:t>OPEN/Download</a:t>
            </a:r>
            <a:endParaRPr lang="en-US" altLang="zh-TW" sz="1200" dirty="0"/>
          </a:p>
          <a:p>
            <a:pPr lvl="1"/>
            <a:r>
              <a:rPr lang="zh-TW" altLang="en-US" sz="1200" dirty="0"/>
              <a:t>原始文件：特殊群組擁有原始文件</a:t>
            </a:r>
            <a:r>
              <a:rPr lang="en-US" altLang="zh-TW" sz="1200" dirty="0"/>
              <a:t>Download</a:t>
            </a:r>
            <a:r>
              <a:rPr lang="zh-TW" altLang="en-US" sz="1200"/>
              <a:t>權限</a:t>
            </a:r>
            <a:r>
              <a:rPr lang="en-US" altLang="zh-TW" sz="1200"/>
              <a:t>Tệp gốc: nhóm đặc biệt có quyền tải xuống tệp gốc</a:t>
            </a:r>
            <a:endParaRPr lang="en-US" altLang="zh-TW" sz="1200" dirty="0"/>
          </a:p>
          <a:p>
            <a:pPr lvl="1"/>
            <a:r>
              <a:rPr lang="zh-TW" altLang="en-US" sz="1200" dirty="0"/>
              <a:t>過時文件</a:t>
            </a:r>
            <a:r>
              <a:rPr lang="en-US" altLang="zh-TW" sz="1200" dirty="0"/>
              <a:t>(</a:t>
            </a:r>
            <a:r>
              <a:rPr lang="zh-TW" altLang="en-US" sz="1200" dirty="0"/>
              <a:t>含廢止</a:t>
            </a:r>
            <a:r>
              <a:rPr lang="en-US" altLang="zh-TW" sz="1200" dirty="0"/>
              <a:t>)</a:t>
            </a:r>
            <a:r>
              <a:rPr lang="zh-TW" altLang="en-US" sz="1200" dirty="0"/>
              <a:t>：只有</a:t>
            </a:r>
            <a:r>
              <a:rPr lang="en-US" altLang="zh-TW" sz="1200" dirty="0"/>
              <a:t>DCC</a:t>
            </a:r>
            <a:r>
              <a:rPr lang="zh-TW" altLang="en-US" sz="1200" dirty="0"/>
              <a:t>擁有過時文件</a:t>
            </a:r>
            <a:r>
              <a:rPr lang="en-US" altLang="zh-TW" sz="1200" dirty="0"/>
              <a:t>Download</a:t>
            </a:r>
            <a:r>
              <a:rPr lang="zh-TW" altLang="en-US" sz="1200"/>
              <a:t>權限</a:t>
            </a:r>
            <a:r>
              <a:rPr lang="en-US" altLang="zh-TW" sz="1200"/>
              <a:t>Các tệp đã hết hạn(bao gồm cả báo phế): Chỉ DCC mới có quyền tải xuống đối với các tệp hết hạn</a:t>
            </a:r>
            <a:endParaRPr lang="zh-TW" altLang="en-US" sz="1200" dirty="0"/>
          </a:p>
        </p:txBody>
      </p:sp>
      <p:pic>
        <p:nvPicPr>
          <p:cNvPr id="2050" name="Picture 2"/>
          <p:cNvPicPr>
            <a:picLocks noChangeAspect="1" noChangeArrowheads="1"/>
          </p:cNvPicPr>
          <p:nvPr/>
        </p:nvPicPr>
        <p:blipFill>
          <a:blip r:embed="rId2" cstate="print"/>
          <a:srcRect/>
          <a:stretch>
            <a:fillRect/>
          </a:stretch>
        </p:blipFill>
        <p:spPr bwMode="auto">
          <a:xfrm>
            <a:off x="285307" y="2514601"/>
            <a:ext cx="8686800" cy="4114800"/>
          </a:xfrm>
          <a:prstGeom prst="rect">
            <a:avLst/>
          </a:prstGeom>
          <a:noFill/>
          <a:ln w="9525">
            <a:noFill/>
            <a:miter lim="800000"/>
            <a:headEnd/>
            <a:tailEnd/>
          </a:ln>
        </p:spPr>
      </p:pic>
      <p:sp>
        <p:nvSpPr>
          <p:cNvPr id="15" name="矩形 14"/>
          <p:cNvSpPr/>
          <p:nvPr/>
        </p:nvSpPr>
        <p:spPr>
          <a:xfrm>
            <a:off x="457200" y="3276600"/>
            <a:ext cx="838200"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標題 11"/>
          <p:cNvSpPr>
            <a:spLocks noGrp="1"/>
          </p:cNvSpPr>
          <p:nvPr>
            <p:ph type="title"/>
          </p:nvPr>
        </p:nvSpPr>
        <p:spPr>
          <a:xfrm>
            <a:off x="685800" y="0"/>
            <a:ext cx="7772400" cy="914400"/>
          </a:xfrm>
        </p:spPr>
        <p:txBody>
          <a:bodyPr/>
          <a:lstStyle/>
          <a:p>
            <a:r>
              <a:rPr lang="en-US" altLang="zh-TW" sz="2400" b="1" dirty="0" err="1"/>
              <a:t>WebISO</a:t>
            </a:r>
            <a:r>
              <a:rPr lang="zh-TW" altLang="en-US" sz="2400" b="1" dirty="0"/>
              <a:t>文件查詢</a:t>
            </a:r>
            <a:r>
              <a:rPr lang="en-US" altLang="zh-TW" sz="2400" b="1" dirty="0"/>
              <a:t>(</a:t>
            </a:r>
            <a:r>
              <a:rPr lang="zh-TW" altLang="en-US" sz="2400" b="1" dirty="0"/>
              <a:t>文件管理</a:t>
            </a:r>
            <a:r>
              <a:rPr lang="zh-TW" altLang="en-US" sz="2400" b="1"/>
              <a:t>器</a:t>
            </a:r>
            <a:r>
              <a:rPr lang="en-US" altLang="zh-TW" sz="2400" b="1"/>
              <a:t>)</a:t>
            </a:r>
            <a:br>
              <a:rPr lang="en-US" altLang="zh-TW" sz="2400" b="1"/>
            </a:br>
            <a:r>
              <a:rPr lang="en-US" altLang="zh-TW" sz="2400" b="1"/>
              <a:t>Tìm kiếm tài liệu </a:t>
            </a:r>
            <a:r>
              <a:rPr lang="en-GB" altLang="zh-TW" sz="2400" b="1"/>
              <a:t>WebISO(Quản lý tập tin)</a:t>
            </a:r>
            <a:endParaRPr lang="zh-TW" altLang="en-US" sz="2400" b="1" dirty="0"/>
          </a:p>
        </p:txBody>
      </p:sp>
      <p:sp>
        <p:nvSpPr>
          <p:cNvPr id="4" name="投影片編號版面配置區 3"/>
          <p:cNvSpPr>
            <a:spLocks noGrp="1"/>
          </p:cNvSpPr>
          <p:nvPr>
            <p:ph type="sldNum" sz="quarter" idx="10"/>
          </p:nvPr>
        </p:nvSpPr>
        <p:spPr/>
        <p:txBody>
          <a:bodyPr/>
          <a:lstStyle/>
          <a:p>
            <a:fld id="{BDCD39C0-D1F8-4C60-B1F5-29418070D256}" type="slidenum">
              <a:rPr lang="en-US" altLang="zh-TW" smtClean="0"/>
              <a:pPr/>
              <a:t>13</a:t>
            </a:fld>
            <a:endParaRPr lang="en-US" altLang="zh-TW"/>
          </a:p>
        </p:txBody>
      </p:sp>
      <p:sp>
        <p:nvSpPr>
          <p:cNvPr id="13" name="內容版面配置區 12"/>
          <p:cNvSpPr>
            <a:spLocks noGrp="1"/>
          </p:cNvSpPr>
          <p:nvPr>
            <p:ph idx="1"/>
          </p:nvPr>
        </p:nvSpPr>
        <p:spPr>
          <a:xfrm>
            <a:off x="762000" y="914400"/>
            <a:ext cx="7772400" cy="1676400"/>
          </a:xfrm>
        </p:spPr>
        <p:txBody>
          <a:bodyPr/>
          <a:lstStyle/>
          <a:p>
            <a:r>
              <a:rPr lang="zh-TW" altLang="en-US" sz="1200" dirty="0"/>
              <a:t>資料查詢：資料共享，檔案鎖</a:t>
            </a:r>
            <a:r>
              <a:rPr lang="zh-TW" altLang="en-US" sz="1200"/>
              <a:t>權限</a:t>
            </a:r>
            <a:endParaRPr lang="en-GB" altLang="zh-TW" sz="1200"/>
          </a:p>
          <a:p>
            <a:pPr marL="0" indent="0">
              <a:buNone/>
            </a:pPr>
            <a:r>
              <a:rPr lang="en-GB" altLang="zh-TW" sz="1200"/>
              <a:t>Tìm kiếm tài liệu: chia sẻ tài liệu, quyền khóa tài liệu</a:t>
            </a:r>
            <a:endParaRPr lang="en-US" altLang="zh-TW" sz="1200" dirty="0"/>
          </a:p>
          <a:p>
            <a:pPr lvl="1"/>
            <a:r>
              <a:rPr lang="zh-TW" altLang="en-US" sz="1100"/>
              <a:t>發行文件：除了機密文件外所有人都有權限可以</a:t>
            </a:r>
            <a:r>
              <a:rPr lang="en-US" altLang="zh-TW" sz="1100"/>
              <a:t>OPEN/Download</a:t>
            </a:r>
          </a:p>
          <a:p>
            <a:pPr marL="457200" lvl="1" indent="0">
              <a:buNone/>
            </a:pPr>
            <a:r>
              <a:rPr lang="vi-VN" altLang="zh-TW" sz="1100"/>
              <a:t>Tài liệu phát hành: Ngoại trừ tài liệu bí mật, mọi người đều có quyền </a:t>
            </a:r>
            <a:r>
              <a:rPr lang="en-US" altLang="zh-TW" sz="1100"/>
              <a:t>OPEN/Download</a:t>
            </a:r>
          </a:p>
          <a:p>
            <a:pPr lvl="1"/>
            <a:r>
              <a:rPr lang="zh-TW" altLang="en-US" sz="1100"/>
              <a:t>原始文件：特殊群組擁有原始文件</a:t>
            </a:r>
            <a:r>
              <a:rPr lang="en-US" altLang="zh-TW" sz="1100"/>
              <a:t>Download</a:t>
            </a:r>
            <a:r>
              <a:rPr lang="zh-TW" altLang="en-US" sz="1100"/>
              <a:t>權限</a:t>
            </a:r>
            <a:r>
              <a:rPr lang="en-US" altLang="zh-TW" sz="1100"/>
              <a:t>Tệp gốc: nhóm đặc biệt có quyền tải xuống tệp gốc</a:t>
            </a:r>
          </a:p>
          <a:p>
            <a:pPr lvl="1"/>
            <a:r>
              <a:rPr lang="zh-TW" altLang="en-US" sz="1100"/>
              <a:t>過時文件</a:t>
            </a:r>
            <a:r>
              <a:rPr lang="en-US" altLang="zh-TW" sz="1100"/>
              <a:t>(</a:t>
            </a:r>
            <a:r>
              <a:rPr lang="zh-TW" altLang="en-US" sz="1100"/>
              <a:t>含廢止</a:t>
            </a:r>
            <a:r>
              <a:rPr lang="en-US" altLang="zh-TW" sz="1100"/>
              <a:t>)</a:t>
            </a:r>
            <a:r>
              <a:rPr lang="zh-TW" altLang="en-US" sz="1100"/>
              <a:t>：只有</a:t>
            </a:r>
            <a:r>
              <a:rPr lang="en-US" altLang="zh-TW" sz="1100"/>
              <a:t>DCC</a:t>
            </a:r>
            <a:r>
              <a:rPr lang="zh-TW" altLang="en-US" sz="1100"/>
              <a:t>擁有過時文件</a:t>
            </a:r>
            <a:r>
              <a:rPr lang="en-US" altLang="zh-TW" sz="1100"/>
              <a:t>Download</a:t>
            </a:r>
            <a:r>
              <a:rPr lang="zh-TW" altLang="en-US" sz="1100"/>
              <a:t>權限</a:t>
            </a:r>
            <a:r>
              <a:rPr lang="en-US" altLang="zh-TW" sz="1100"/>
              <a:t>Các tệp đã hết hạn(bao gồm cả báo phế): Chỉ DCC mới có quyền tải xuống đối với các tệp hết hạn</a:t>
            </a:r>
            <a:endParaRPr lang="zh-TW" altLang="en-US" sz="1100"/>
          </a:p>
          <a:p>
            <a:pPr lvl="1"/>
            <a:endParaRPr lang="zh-TW" altLang="en-US" sz="1100" dirty="0"/>
          </a:p>
        </p:txBody>
      </p:sp>
      <p:pic>
        <p:nvPicPr>
          <p:cNvPr id="3074" name="Picture 2"/>
          <p:cNvPicPr>
            <a:picLocks noChangeAspect="1" noChangeArrowheads="1"/>
          </p:cNvPicPr>
          <p:nvPr/>
        </p:nvPicPr>
        <p:blipFill>
          <a:blip r:embed="rId2" cstate="print"/>
          <a:srcRect/>
          <a:stretch>
            <a:fillRect/>
          </a:stretch>
        </p:blipFill>
        <p:spPr bwMode="auto">
          <a:xfrm>
            <a:off x="762000" y="2438400"/>
            <a:ext cx="8089900" cy="3689350"/>
          </a:xfrm>
          <a:prstGeom prst="rect">
            <a:avLst/>
          </a:prstGeom>
          <a:noFill/>
          <a:ln w="9525">
            <a:noFill/>
            <a:miter lim="800000"/>
            <a:headEnd/>
            <a:tailEnd/>
          </a:ln>
        </p:spPr>
      </p:pic>
      <p:sp>
        <p:nvSpPr>
          <p:cNvPr id="15" name="矩形 14"/>
          <p:cNvSpPr/>
          <p:nvPr/>
        </p:nvSpPr>
        <p:spPr>
          <a:xfrm>
            <a:off x="990600" y="3657600"/>
            <a:ext cx="533400"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標題 11"/>
          <p:cNvSpPr>
            <a:spLocks noGrp="1"/>
          </p:cNvSpPr>
          <p:nvPr>
            <p:ph type="title"/>
          </p:nvPr>
        </p:nvSpPr>
        <p:spPr>
          <a:xfrm>
            <a:off x="685800" y="0"/>
            <a:ext cx="7772400" cy="914400"/>
          </a:xfrm>
        </p:spPr>
        <p:txBody>
          <a:bodyPr/>
          <a:lstStyle/>
          <a:p>
            <a:r>
              <a:rPr lang="en-US" altLang="zh-TW" sz="2800" b="1" dirty="0" err="1"/>
              <a:t>WebISO</a:t>
            </a:r>
            <a:r>
              <a:rPr lang="zh-TW" altLang="en-US" sz="2800" b="1" dirty="0"/>
              <a:t>文件查詢</a:t>
            </a:r>
            <a:r>
              <a:rPr lang="en-US" altLang="zh-TW" sz="2800" b="1" dirty="0"/>
              <a:t>(</a:t>
            </a:r>
            <a:r>
              <a:rPr lang="zh-TW" altLang="en-US" sz="2800" b="1" dirty="0"/>
              <a:t>文件管理</a:t>
            </a:r>
            <a:r>
              <a:rPr lang="zh-TW" altLang="en-US" sz="2800" b="1"/>
              <a:t>器</a:t>
            </a:r>
            <a:r>
              <a:rPr lang="en-US" altLang="zh-TW" sz="2800" b="1"/>
              <a:t>)</a:t>
            </a:r>
            <a:br>
              <a:rPr lang="en-US" altLang="zh-TW" sz="2800" b="1"/>
            </a:br>
            <a:r>
              <a:rPr lang="en-US" altLang="zh-TW" sz="2800" b="1"/>
              <a:t>Tìm kiếm tài liệu </a:t>
            </a:r>
            <a:r>
              <a:rPr lang="en-GB" altLang="zh-TW" sz="2800" b="1"/>
              <a:t>WebISO(Quản lý tập tin)</a:t>
            </a:r>
            <a:endParaRPr lang="zh-TW" altLang="en-US" sz="2800" b="1" dirty="0"/>
          </a:p>
        </p:txBody>
      </p:sp>
      <p:sp>
        <p:nvSpPr>
          <p:cNvPr id="4" name="投影片編號版面配置區 3"/>
          <p:cNvSpPr>
            <a:spLocks noGrp="1"/>
          </p:cNvSpPr>
          <p:nvPr>
            <p:ph type="sldNum" sz="quarter" idx="10"/>
          </p:nvPr>
        </p:nvSpPr>
        <p:spPr/>
        <p:txBody>
          <a:bodyPr/>
          <a:lstStyle/>
          <a:p>
            <a:fld id="{BDCD39C0-D1F8-4C60-B1F5-29418070D256}" type="slidenum">
              <a:rPr lang="en-US" altLang="zh-TW" smtClean="0"/>
              <a:pPr/>
              <a:t>14</a:t>
            </a:fld>
            <a:endParaRPr lang="en-US" altLang="zh-TW"/>
          </a:p>
        </p:txBody>
      </p:sp>
      <p:sp>
        <p:nvSpPr>
          <p:cNvPr id="13" name="內容版面配置區 12"/>
          <p:cNvSpPr>
            <a:spLocks noGrp="1"/>
          </p:cNvSpPr>
          <p:nvPr>
            <p:ph idx="1"/>
          </p:nvPr>
        </p:nvSpPr>
        <p:spPr>
          <a:xfrm>
            <a:off x="762000" y="914400"/>
            <a:ext cx="7772400" cy="1676400"/>
          </a:xfrm>
        </p:spPr>
        <p:txBody>
          <a:bodyPr/>
          <a:lstStyle/>
          <a:p>
            <a:pPr lvl="1"/>
            <a:r>
              <a:rPr lang="zh-TW" altLang="en-US" dirty="0"/>
              <a:t>檢視詳細資料：點擊文件名稱藍色字體彈出該文件詳細</a:t>
            </a:r>
            <a:r>
              <a:rPr lang="zh-TW" altLang="en-US"/>
              <a:t>資料</a:t>
            </a:r>
            <a:endParaRPr lang="en-GB" altLang="zh-TW"/>
          </a:p>
          <a:p>
            <a:pPr marL="457200" lvl="1" indent="0">
              <a:buNone/>
            </a:pPr>
            <a:r>
              <a:rPr lang="en-US" altLang="zh-TW"/>
              <a:t>Xem chi tiết: Nhấp vào tên tệp phông chữ màu xanh để mở xem chi tiết tệp</a:t>
            </a:r>
            <a:endParaRPr lang="en-US" altLang="zh-TW" dirty="0"/>
          </a:p>
        </p:txBody>
      </p:sp>
      <p:pic>
        <p:nvPicPr>
          <p:cNvPr id="3074" name="Picture 2"/>
          <p:cNvPicPr>
            <a:picLocks noChangeAspect="1" noChangeArrowheads="1"/>
          </p:cNvPicPr>
          <p:nvPr/>
        </p:nvPicPr>
        <p:blipFill>
          <a:blip r:embed="rId2" cstate="print"/>
          <a:srcRect/>
          <a:stretch>
            <a:fillRect/>
          </a:stretch>
        </p:blipFill>
        <p:spPr bwMode="auto">
          <a:xfrm>
            <a:off x="609600" y="1828800"/>
            <a:ext cx="8089900" cy="4375150"/>
          </a:xfrm>
          <a:prstGeom prst="rect">
            <a:avLst/>
          </a:prstGeom>
          <a:noFill/>
          <a:ln w="9525">
            <a:noFill/>
            <a:miter lim="800000"/>
            <a:headEnd/>
            <a:tailEnd/>
          </a:ln>
        </p:spPr>
      </p:pic>
      <p:sp>
        <p:nvSpPr>
          <p:cNvPr id="15" name="矩形 14"/>
          <p:cNvSpPr/>
          <p:nvPr/>
        </p:nvSpPr>
        <p:spPr>
          <a:xfrm>
            <a:off x="2514600" y="4648200"/>
            <a:ext cx="762000" cy="4572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053" name="Picture 5"/>
          <p:cNvPicPr>
            <a:picLocks noChangeAspect="1" noChangeArrowheads="1"/>
          </p:cNvPicPr>
          <p:nvPr/>
        </p:nvPicPr>
        <p:blipFill>
          <a:blip r:embed="rId3" cstate="print"/>
          <a:srcRect/>
          <a:stretch>
            <a:fillRect/>
          </a:stretch>
        </p:blipFill>
        <p:spPr bwMode="auto">
          <a:xfrm>
            <a:off x="3505200" y="2133600"/>
            <a:ext cx="5638800" cy="4133850"/>
          </a:xfrm>
          <a:prstGeom prst="rect">
            <a:avLst/>
          </a:prstGeom>
          <a:noFill/>
          <a:ln w="9525">
            <a:noFill/>
            <a:miter lim="800000"/>
            <a:headEnd/>
            <a:tailEnd/>
          </a:ln>
        </p:spPr>
      </p:pic>
      <p:grpSp>
        <p:nvGrpSpPr>
          <p:cNvPr id="17" name="群組 16"/>
          <p:cNvGrpSpPr/>
          <p:nvPr/>
        </p:nvGrpSpPr>
        <p:grpSpPr>
          <a:xfrm>
            <a:off x="5638800" y="1642646"/>
            <a:ext cx="3505200" cy="719554"/>
            <a:chOff x="5638800" y="1642646"/>
            <a:chExt cx="3505200" cy="719554"/>
          </a:xfrm>
        </p:grpSpPr>
        <p:sp>
          <p:nvSpPr>
            <p:cNvPr id="9" name="矩形 8"/>
            <p:cNvSpPr/>
            <p:nvPr/>
          </p:nvSpPr>
          <p:spPr>
            <a:xfrm>
              <a:off x="8686800" y="2057400"/>
              <a:ext cx="457200" cy="304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文字方塊 9"/>
            <p:cNvSpPr txBox="1"/>
            <p:nvPr/>
          </p:nvSpPr>
          <p:spPr>
            <a:xfrm>
              <a:off x="5638800" y="1642646"/>
              <a:ext cx="3352800" cy="338554"/>
            </a:xfrm>
            <a:prstGeom prst="rect">
              <a:avLst/>
            </a:prstGeom>
            <a:solidFill>
              <a:srgbClr val="FFFF00"/>
            </a:solidFill>
          </p:spPr>
          <p:txBody>
            <a:bodyPr wrap="square" rtlCol="0">
              <a:spAutoFit/>
            </a:bodyPr>
            <a:lstStyle/>
            <a:p>
              <a:r>
                <a:rPr lang="zh-TW" altLang="en-US" sz="1600" dirty="0">
                  <a:solidFill>
                    <a:srgbClr val="FF0000"/>
                  </a:solidFill>
                </a:rPr>
                <a:t>關閉檢視</a:t>
              </a:r>
              <a:r>
                <a:rPr lang="zh-TW" altLang="en-US" sz="1600">
                  <a:solidFill>
                    <a:srgbClr val="FF0000"/>
                  </a:solidFill>
                </a:rPr>
                <a:t>視窗</a:t>
              </a:r>
              <a:r>
                <a:rPr lang="en-US" altLang="zh-TW" sz="1600">
                  <a:solidFill>
                    <a:srgbClr val="FF0000"/>
                  </a:solidFill>
                </a:rPr>
                <a:t>Đóng cửa sổ xem</a:t>
              </a:r>
              <a:endParaRPr lang="zh-TW" altLang="en-US" sz="1600" dirty="0">
                <a:solidFill>
                  <a:srgbClr val="FF0000"/>
                </a:solidFill>
              </a:endParaRPr>
            </a:p>
          </p:txBody>
        </p:sp>
        <p:cxnSp>
          <p:nvCxnSpPr>
            <p:cNvPr id="14" name="直線單箭頭接點 13"/>
            <p:cNvCxnSpPr>
              <a:cxnSpLocks/>
              <a:stCxn id="10" idx="2"/>
              <a:endCxn id="9" idx="0"/>
            </p:cNvCxnSpPr>
            <p:nvPr/>
          </p:nvCxnSpPr>
          <p:spPr>
            <a:xfrm>
              <a:off x="7315200" y="1981200"/>
              <a:ext cx="1600200" cy="7620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53"/>
                                        </p:tgtEl>
                                        <p:attrNameLst>
                                          <p:attrName>style.visibility</p:attrName>
                                        </p:attrNameLst>
                                      </p:cBhvr>
                                      <p:to>
                                        <p:strVal val="visible"/>
                                      </p:to>
                                    </p:set>
                                    <p:animEffect transition="in" filter="fade">
                                      <p:cBhvr>
                                        <p:cTn id="7" dur="1000"/>
                                        <p:tgtEl>
                                          <p:spTgt spid="2053"/>
                                        </p:tgtEl>
                                      </p:cBhvr>
                                    </p:animEffect>
                                  </p:childTnLst>
                                </p:cTn>
                              </p:par>
                            </p:childTnLst>
                          </p:cTn>
                        </p:par>
                        <p:par>
                          <p:cTn id="8" fill="hold">
                            <p:stCondLst>
                              <p:cond delay="1000"/>
                            </p:stCondLst>
                            <p:childTnLst>
                              <p:par>
                                <p:cTn id="9" presetID="2" presetClass="entr" presetSubtype="4"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ppt_x"/>
                                          </p:val>
                                        </p:tav>
                                        <p:tav tm="100000">
                                          <p:val>
                                            <p:strVal val="#ppt_x"/>
                                          </p:val>
                                        </p:tav>
                                      </p:tavLst>
                                    </p:anim>
                                    <p:anim calcmode="lin" valueType="num">
                                      <p:cBhvr additive="base">
                                        <p:cTn id="12"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p:cNvPicPr>
            <a:picLocks noChangeAspect="1" noChangeArrowheads="1"/>
          </p:cNvPicPr>
          <p:nvPr/>
        </p:nvPicPr>
        <p:blipFill>
          <a:blip r:embed="rId2" cstate="print"/>
          <a:srcRect/>
          <a:stretch>
            <a:fillRect/>
          </a:stretch>
        </p:blipFill>
        <p:spPr bwMode="auto">
          <a:xfrm>
            <a:off x="762000" y="2895600"/>
            <a:ext cx="8089900" cy="3670300"/>
          </a:xfrm>
          <a:prstGeom prst="rect">
            <a:avLst/>
          </a:prstGeom>
          <a:noFill/>
          <a:ln w="9525">
            <a:noFill/>
            <a:miter lim="800000"/>
            <a:headEnd/>
            <a:tailEnd/>
          </a:ln>
        </p:spPr>
      </p:pic>
      <p:sp>
        <p:nvSpPr>
          <p:cNvPr id="2" name="標題 1"/>
          <p:cNvSpPr>
            <a:spLocks noGrp="1"/>
          </p:cNvSpPr>
          <p:nvPr>
            <p:ph type="title"/>
          </p:nvPr>
        </p:nvSpPr>
        <p:spPr/>
        <p:txBody>
          <a:bodyPr/>
          <a:lstStyle/>
          <a:p>
            <a:r>
              <a:rPr lang="en-US" altLang="zh-TW" sz="3600" b="1" dirty="0" err="1"/>
              <a:t>WebISO</a:t>
            </a:r>
            <a:r>
              <a:rPr lang="zh-TW" altLang="en-US" sz="3600" b="1" dirty="0"/>
              <a:t>報表</a:t>
            </a:r>
            <a:r>
              <a:rPr lang="zh-TW" altLang="en-US" sz="3600" b="1"/>
              <a:t>查詢</a:t>
            </a:r>
            <a:r>
              <a:rPr lang="en-GB" altLang="zh-TW" sz="3600" b="1"/>
              <a:t>Tìm kiếm bảng biểu</a:t>
            </a:r>
            <a:r>
              <a:rPr lang="zh-TW" altLang="en-US" sz="3600" b="1"/>
              <a:t> </a:t>
            </a:r>
            <a:endParaRPr lang="zh-TW" altLang="en-US" sz="3600" b="1" dirty="0"/>
          </a:p>
        </p:txBody>
      </p:sp>
      <p:sp>
        <p:nvSpPr>
          <p:cNvPr id="3" name="內容版面配置區 2"/>
          <p:cNvSpPr>
            <a:spLocks noGrp="1"/>
          </p:cNvSpPr>
          <p:nvPr>
            <p:ph idx="1"/>
          </p:nvPr>
        </p:nvSpPr>
        <p:spPr>
          <a:xfrm>
            <a:off x="762000" y="990600"/>
            <a:ext cx="7772400" cy="1905000"/>
          </a:xfrm>
        </p:spPr>
        <p:txBody>
          <a:bodyPr/>
          <a:lstStyle/>
          <a:p>
            <a:r>
              <a:rPr lang="zh-TW" altLang="en-US" sz="1400" dirty="0"/>
              <a:t>報表查詢：只能查到文件清單，共有</a:t>
            </a:r>
            <a:r>
              <a:rPr lang="en-US" altLang="zh-TW" sz="1400" dirty="0"/>
              <a:t>7</a:t>
            </a:r>
            <a:r>
              <a:rPr lang="zh-TW" altLang="en-US" sz="1400" dirty="0"/>
              <a:t>種查詢</a:t>
            </a:r>
            <a:r>
              <a:rPr lang="zh-TW" altLang="en-US" sz="1400"/>
              <a:t>介面 </a:t>
            </a:r>
            <a:r>
              <a:rPr lang="en-GB" altLang="zh-TW" sz="1400"/>
              <a:t>tìm kiếm bảng biểu: </a:t>
            </a:r>
            <a:r>
              <a:rPr lang="vi-VN" altLang="zh-TW" sz="1400"/>
              <a:t>chỉ có thể tìm thấy danh sách tài liệu, có 7 </a:t>
            </a:r>
            <a:r>
              <a:rPr lang="en-GB" altLang="zh-TW" sz="1400"/>
              <a:t>loại tìm kiếm</a:t>
            </a:r>
            <a:endParaRPr lang="en-US" altLang="zh-TW" sz="1400" dirty="0"/>
          </a:p>
          <a:p>
            <a:pPr lvl="1"/>
            <a:r>
              <a:rPr lang="zh-TW" altLang="en-US" sz="1200" dirty="0"/>
              <a:t>文件名稱可模糊查詢，也可依廠別、制定部門、生效日期、文件編號等條件查詢，並可將查詢結果</a:t>
            </a:r>
            <a:r>
              <a:rPr lang="zh-TW" altLang="en-US" sz="1200"/>
              <a:t>匯出</a:t>
            </a:r>
            <a:endParaRPr lang="en-GB" altLang="zh-TW" sz="1200"/>
          </a:p>
          <a:p>
            <a:pPr marL="457200" lvl="1" indent="0">
              <a:buNone/>
            </a:pPr>
            <a:r>
              <a:rPr lang="vi-VN" altLang="zh-TW" sz="1200"/>
              <a:t>Truy vấn báo cáo: Tên của tài liệu có thể được truy vấn một cách mơ hồ, hoặc nó có thể được truy vấn theo các điều kiện của nhà máy, bộ phận, ngày có hiệu lực, số tập tin, v.v.</a:t>
            </a:r>
            <a:endParaRPr lang="en-US" altLang="zh-TW" sz="1200" dirty="0"/>
          </a:p>
          <a:p>
            <a:pPr lvl="1"/>
            <a:r>
              <a:rPr lang="en-US" altLang="zh-TW" sz="1200" dirty="0"/>
              <a:t>Portal</a:t>
            </a:r>
            <a:r>
              <a:rPr lang="zh-TW" altLang="en-US" sz="1200" dirty="0"/>
              <a:t>單：可查詢所有</a:t>
            </a:r>
            <a:r>
              <a:rPr lang="en-US" altLang="zh-TW" sz="1200" dirty="0"/>
              <a:t>ISO</a:t>
            </a:r>
            <a:r>
              <a:rPr lang="zh-TW" altLang="en-US" sz="1200" dirty="0"/>
              <a:t>文件、內部規章、外來文件</a:t>
            </a:r>
            <a:r>
              <a:rPr lang="zh-TW" altLang="en-US" sz="1200"/>
              <a:t>清單</a:t>
            </a:r>
            <a:endParaRPr lang="en-GB" altLang="zh-TW" sz="1200"/>
          </a:p>
          <a:p>
            <a:pPr marL="457200" lvl="1" indent="0">
              <a:buNone/>
            </a:pPr>
            <a:r>
              <a:rPr lang="vi-VN" altLang="zh-TW" sz="1200"/>
              <a:t>Danh sách cổng thông tin: truy vấn tất cả các tài liệu ISO, quy định nội bộ và tài liệu nước ngoài</a:t>
            </a:r>
            <a:endParaRPr lang="en-GB" altLang="zh-TW" sz="1200"/>
          </a:p>
          <a:p>
            <a:pPr marL="457200" lvl="1" indent="0">
              <a:buNone/>
            </a:pPr>
            <a:endParaRPr lang="en-US" altLang="zh-TW" sz="1200" dirty="0"/>
          </a:p>
          <a:p>
            <a:pPr lvl="1"/>
            <a:endParaRPr lang="en-US" altLang="zh-TW" sz="1100" dirty="0"/>
          </a:p>
        </p:txBody>
      </p:sp>
      <p:sp>
        <p:nvSpPr>
          <p:cNvPr id="6" name="矩形 5"/>
          <p:cNvSpPr/>
          <p:nvPr/>
        </p:nvSpPr>
        <p:spPr>
          <a:xfrm>
            <a:off x="838200" y="4343400"/>
            <a:ext cx="990600" cy="4572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7" name="Picture 3"/>
          <p:cNvPicPr>
            <a:picLocks noChangeAspect="1" noChangeArrowheads="1"/>
          </p:cNvPicPr>
          <p:nvPr/>
        </p:nvPicPr>
        <p:blipFill>
          <a:blip r:embed="rId2" cstate="print"/>
          <a:srcRect/>
          <a:stretch>
            <a:fillRect/>
          </a:stretch>
        </p:blipFill>
        <p:spPr bwMode="auto">
          <a:xfrm>
            <a:off x="873642" y="2819400"/>
            <a:ext cx="7467600" cy="3429249"/>
          </a:xfrm>
          <a:prstGeom prst="rect">
            <a:avLst/>
          </a:prstGeom>
          <a:noFill/>
          <a:ln w="9525">
            <a:noFill/>
            <a:miter lim="800000"/>
            <a:headEnd/>
            <a:tailEnd/>
          </a:ln>
        </p:spPr>
      </p:pic>
      <p:sp>
        <p:nvSpPr>
          <p:cNvPr id="2" name="標題 1"/>
          <p:cNvSpPr>
            <a:spLocks noGrp="1"/>
          </p:cNvSpPr>
          <p:nvPr>
            <p:ph type="title"/>
          </p:nvPr>
        </p:nvSpPr>
        <p:spPr/>
        <p:txBody>
          <a:bodyPr/>
          <a:lstStyle/>
          <a:p>
            <a:r>
              <a:rPr lang="en-US" altLang="zh-TW" sz="3600" b="1" dirty="0" err="1"/>
              <a:t>WebISO</a:t>
            </a:r>
            <a:r>
              <a:rPr lang="zh-TW" altLang="en-US" sz="3600" b="1" dirty="0"/>
              <a:t>報表</a:t>
            </a:r>
            <a:r>
              <a:rPr lang="zh-TW" altLang="en-US" sz="3600" b="1"/>
              <a:t>查詢</a:t>
            </a:r>
            <a:r>
              <a:rPr lang="en-GB" altLang="zh-TW" sz="3600" b="1"/>
              <a:t>Tìm kiếm bảng biểu</a:t>
            </a:r>
            <a:r>
              <a:rPr lang="zh-TW" altLang="en-US" sz="3600" b="1"/>
              <a:t> </a:t>
            </a:r>
            <a:endParaRPr lang="zh-TW" altLang="en-US" sz="3600" b="1" dirty="0"/>
          </a:p>
        </p:txBody>
      </p:sp>
      <p:sp>
        <p:nvSpPr>
          <p:cNvPr id="3" name="內容版面配置區 2"/>
          <p:cNvSpPr>
            <a:spLocks noGrp="1"/>
          </p:cNvSpPr>
          <p:nvPr>
            <p:ph idx="1"/>
          </p:nvPr>
        </p:nvSpPr>
        <p:spPr>
          <a:xfrm>
            <a:off x="762000" y="990600"/>
            <a:ext cx="7772400" cy="1752600"/>
          </a:xfrm>
        </p:spPr>
        <p:txBody>
          <a:bodyPr/>
          <a:lstStyle/>
          <a:p>
            <a:r>
              <a:rPr lang="zh-TW" altLang="en-US" sz="1050" dirty="0"/>
              <a:t>報表查詢：</a:t>
            </a:r>
            <a:r>
              <a:rPr lang="en-US" altLang="zh-TW" sz="1050" dirty="0"/>
              <a:t>PLM</a:t>
            </a:r>
            <a:r>
              <a:rPr lang="zh-TW" altLang="en-US" sz="1050" dirty="0"/>
              <a:t>工程文件、</a:t>
            </a:r>
            <a:r>
              <a:rPr lang="en-US" altLang="zh-TW" sz="1050" dirty="0"/>
              <a:t>PLM</a:t>
            </a:r>
            <a:r>
              <a:rPr lang="zh-TW" altLang="en-US" sz="1050" dirty="0"/>
              <a:t>生產文件、</a:t>
            </a:r>
            <a:r>
              <a:rPr lang="en-US" altLang="zh-TW" sz="1050"/>
              <a:t>Approval Sheet</a:t>
            </a:r>
          </a:p>
          <a:p>
            <a:pPr marL="0" indent="0">
              <a:buNone/>
            </a:pPr>
            <a:r>
              <a:rPr lang="en-US" altLang="zh-TW" sz="1050"/>
              <a:t>Tìm kiếm: tài liệu kỹ thuật PLM, tài liệu sản xuất PLM, Approval Sheet</a:t>
            </a:r>
            <a:endParaRPr lang="en-US" altLang="zh-TW" sz="1050" dirty="0"/>
          </a:p>
          <a:p>
            <a:pPr lvl="1"/>
            <a:r>
              <a:rPr lang="en-US" altLang="zh-TW" sz="900" dirty="0"/>
              <a:t>PLM </a:t>
            </a:r>
            <a:r>
              <a:rPr lang="zh-TW" altLang="en-US" sz="900" dirty="0"/>
              <a:t>工程文件：可查詢已發行的</a:t>
            </a:r>
            <a:r>
              <a:rPr lang="en-US" altLang="zh-TW" sz="900" dirty="0"/>
              <a:t>PLM</a:t>
            </a:r>
            <a:r>
              <a:rPr lang="zh-TW" altLang="en-US" sz="900" dirty="0"/>
              <a:t>工程類文件，包含</a:t>
            </a:r>
            <a:r>
              <a:rPr lang="en-US" altLang="zh-TW" sz="900" dirty="0"/>
              <a:t>Packing SOP</a:t>
            </a:r>
            <a:r>
              <a:rPr lang="zh-TW" altLang="en-US" sz="900" dirty="0"/>
              <a:t>、</a:t>
            </a:r>
            <a:r>
              <a:rPr lang="en-US" altLang="zh-TW" sz="900" dirty="0"/>
              <a:t>Assembly</a:t>
            </a:r>
            <a:r>
              <a:rPr lang="zh-TW" altLang="en-US" sz="900" dirty="0"/>
              <a:t>、</a:t>
            </a:r>
            <a:r>
              <a:rPr lang="en-US" altLang="zh-TW" sz="900" dirty="0"/>
              <a:t>FW</a:t>
            </a:r>
            <a:r>
              <a:rPr lang="zh-TW" altLang="en-US" sz="900" dirty="0"/>
              <a:t>、</a:t>
            </a:r>
            <a:r>
              <a:rPr lang="en-US" altLang="zh-TW" sz="900" dirty="0"/>
              <a:t>SW</a:t>
            </a:r>
            <a:r>
              <a:rPr lang="zh-TW" altLang="en-US" sz="900" dirty="0"/>
              <a:t>、方塊圖、線路圖、產品規格、生產流程、</a:t>
            </a:r>
            <a:r>
              <a:rPr lang="en-US" altLang="zh-TW" sz="900" dirty="0"/>
              <a:t>SMT</a:t>
            </a:r>
            <a:r>
              <a:rPr lang="zh-TW" altLang="en-US" sz="900" dirty="0"/>
              <a:t>、</a:t>
            </a:r>
            <a:r>
              <a:rPr lang="en-US" altLang="zh-TW" sz="900" dirty="0"/>
              <a:t>PCB Data</a:t>
            </a:r>
            <a:r>
              <a:rPr lang="zh-TW" altLang="en-US" sz="900"/>
              <a:t>、</a:t>
            </a:r>
            <a:r>
              <a:rPr lang="en-US" altLang="zh-TW" sz="900"/>
              <a:t>DFMEA</a:t>
            </a:r>
          </a:p>
          <a:p>
            <a:pPr marL="457200" lvl="1" indent="0">
              <a:buNone/>
            </a:pPr>
            <a:r>
              <a:rPr lang="en-US" altLang="zh-TW" sz="900"/>
              <a:t>Tài liệu kỹ thuật PLM:có thể tìm những tài liệu kỹ thuật đã phát hành, bao gồm Packing SOP</a:t>
            </a:r>
            <a:r>
              <a:rPr lang="zh-TW" altLang="en-US" sz="900"/>
              <a:t>、</a:t>
            </a:r>
            <a:r>
              <a:rPr lang="en-US" altLang="zh-TW" sz="900"/>
              <a:t>Assembly</a:t>
            </a:r>
            <a:r>
              <a:rPr lang="zh-TW" altLang="en-US" sz="900"/>
              <a:t>、</a:t>
            </a:r>
            <a:r>
              <a:rPr lang="en-US" altLang="zh-TW" sz="900"/>
              <a:t>FW</a:t>
            </a:r>
            <a:r>
              <a:rPr lang="zh-TW" altLang="en-US" sz="900"/>
              <a:t>、</a:t>
            </a:r>
            <a:r>
              <a:rPr lang="en-US" altLang="zh-TW" sz="900"/>
              <a:t>SW</a:t>
            </a:r>
            <a:r>
              <a:rPr lang="zh-TW" altLang="en-US" sz="900"/>
              <a:t>、</a:t>
            </a:r>
            <a:r>
              <a:rPr lang="vi-VN" altLang="zh-TW" sz="900"/>
              <a:t> Sơ đồ khối </a:t>
            </a:r>
            <a:r>
              <a:rPr lang="zh-TW" altLang="en-US" sz="900"/>
              <a:t>、</a:t>
            </a:r>
            <a:r>
              <a:rPr lang="vi-VN" altLang="zh-TW" sz="900"/>
              <a:t> Sơ đồ mạch, thông số kỹ thuật sản phẩm, quy trình sản xuất </a:t>
            </a:r>
            <a:r>
              <a:rPr lang="zh-TW" altLang="en-US" sz="900"/>
              <a:t>、</a:t>
            </a:r>
            <a:r>
              <a:rPr lang="en-US" altLang="zh-TW" sz="900"/>
              <a:t>SMT</a:t>
            </a:r>
            <a:r>
              <a:rPr lang="zh-TW" altLang="en-US" sz="900"/>
              <a:t>、</a:t>
            </a:r>
            <a:r>
              <a:rPr lang="en-US" altLang="zh-TW" sz="900"/>
              <a:t>PCB Data</a:t>
            </a:r>
            <a:r>
              <a:rPr lang="zh-TW" altLang="en-US" sz="900"/>
              <a:t>、</a:t>
            </a:r>
            <a:r>
              <a:rPr lang="en-US" altLang="zh-TW" sz="900"/>
              <a:t>DFMEA</a:t>
            </a:r>
            <a:endParaRPr lang="en-US" altLang="zh-TW" sz="900" dirty="0"/>
          </a:p>
          <a:p>
            <a:pPr lvl="1"/>
            <a:r>
              <a:rPr lang="en-US" altLang="zh-TW" sz="900" dirty="0"/>
              <a:t>PLM</a:t>
            </a:r>
            <a:r>
              <a:rPr lang="zh-TW" altLang="en-US" sz="900" dirty="0"/>
              <a:t> 生產文件：可查詢各廠已發行的生產線</a:t>
            </a:r>
            <a:r>
              <a:rPr lang="en-US" altLang="zh-TW" sz="900" dirty="0"/>
              <a:t>SOP</a:t>
            </a:r>
            <a:r>
              <a:rPr lang="zh-TW" altLang="en-US" sz="900" dirty="0"/>
              <a:t>、</a:t>
            </a:r>
            <a:r>
              <a:rPr lang="en-US" altLang="zh-TW" sz="900" dirty="0"/>
              <a:t>QC</a:t>
            </a:r>
            <a:r>
              <a:rPr lang="zh-TW" altLang="en-US" sz="900" dirty="0"/>
              <a:t> </a:t>
            </a:r>
            <a:r>
              <a:rPr lang="en-US" altLang="zh-TW" sz="900" dirty="0"/>
              <a:t>Test SOP</a:t>
            </a:r>
            <a:r>
              <a:rPr lang="zh-TW" altLang="en-US" sz="900" dirty="0"/>
              <a:t>、</a:t>
            </a:r>
            <a:r>
              <a:rPr lang="en-US" altLang="zh-TW" sz="900" dirty="0"/>
              <a:t>QC</a:t>
            </a:r>
            <a:r>
              <a:rPr lang="zh-TW" altLang="en-US" sz="900" dirty="0"/>
              <a:t> </a:t>
            </a:r>
            <a:r>
              <a:rPr lang="en-US" altLang="zh-TW" sz="900" dirty="0"/>
              <a:t>flow chart</a:t>
            </a:r>
            <a:r>
              <a:rPr lang="zh-TW" altLang="en-US" sz="900" dirty="0"/>
              <a:t>、</a:t>
            </a:r>
            <a:r>
              <a:rPr lang="en-US" altLang="zh-TW" sz="900" dirty="0"/>
              <a:t>QC</a:t>
            </a:r>
            <a:r>
              <a:rPr lang="zh-TW" altLang="en-US" sz="900" dirty="0"/>
              <a:t> </a:t>
            </a:r>
            <a:r>
              <a:rPr lang="en-US" altLang="zh-TW" sz="900" dirty="0"/>
              <a:t>control plan</a:t>
            </a:r>
            <a:r>
              <a:rPr lang="zh-TW" altLang="en-US" sz="900"/>
              <a:t>、</a:t>
            </a:r>
            <a:r>
              <a:rPr lang="en-US" altLang="zh-TW" sz="900"/>
              <a:t>PFMEA</a:t>
            </a:r>
          </a:p>
          <a:p>
            <a:pPr marL="457200" lvl="1" indent="0">
              <a:buNone/>
            </a:pPr>
            <a:r>
              <a:rPr lang="en-US" altLang="zh-TW" sz="900"/>
              <a:t>Tài liệu sản xuất: có thể tìm kiếm những tài liệu đã phát hành nh</a:t>
            </a:r>
            <a:r>
              <a:rPr lang="vi-VN" altLang="zh-TW" sz="900"/>
              <a:t>ư</a:t>
            </a:r>
            <a:r>
              <a:rPr lang="en-US" altLang="zh-TW" sz="900"/>
              <a:t> SOP</a:t>
            </a:r>
            <a:r>
              <a:rPr lang="zh-TW" altLang="en-US" sz="900"/>
              <a:t>、</a:t>
            </a:r>
            <a:r>
              <a:rPr lang="en-US" altLang="zh-TW" sz="900"/>
              <a:t>QC</a:t>
            </a:r>
            <a:r>
              <a:rPr lang="zh-TW" altLang="en-US" sz="900"/>
              <a:t> </a:t>
            </a:r>
            <a:r>
              <a:rPr lang="en-US" altLang="zh-TW" sz="900"/>
              <a:t>Test SOP</a:t>
            </a:r>
            <a:r>
              <a:rPr lang="zh-TW" altLang="en-US" sz="900"/>
              <a:t>、</a:t>
            </a:r>
            <a:r>
              <a:rPr lang="en-US" altLang="zh-TW" sz="900"/>
              <a:t>QC</a:t>
            </a:r>
            <a:r>
              <a:rPr lang="zh-TW" altLang="en-US" sz="900"/>
              <a:t> </a:t>
            </a:r>
            <a:r>
              <a:rPr lang="en-US" altLang="zh-TW" sz="900"/>
              <a:t>flow chart</a:t>
            </a:r>
            <a:r>
              <a:rPr lang="zh-TW" altLang="en-US" sz="900"/>
              <a:t>、</a:t>
            </a:r>
            <a:r>
              <a:rPr lang="en-US" altLang="zh-TW" sz="900"/>
              <a:t>QC</a:t>
            </a:r>
            <a:r>
              <a:rPr lang="zh-TW" altLang="en-US" sz="900"/>
              <a:t> </a:t>
            </a:r>
            <a:r>
              <a:rPr lang="en-US" altLang="zh-TW" sz="900"/>
              <a:t>control plan</a:t>
            </a:r>
            <a:r>
              <a:rPr lang="zh-TW" altLang="en-US" sz="900"/>
              <a:t>、</a:t>
            </a:r>
            <a:r>
              <a:rPr lang="en-US" altLang="zh-TW" sz="900"/>
              <a:t>PFMEA</a:t>
            </a:r>
            <a:endParaRPr lang="en-US" altLang="zh-TW" sz="900" dirty="0"/>
          </a:p>
          <a:p>
            <a:pPr lvl="1"/>
            <a:r>
              <a:rPr lang="en-US" altLang="zh-TW" sz="900" dirty="0"/>
              <a:t>Approval Sheet</a:t>
            </a:r>
            <a:r>
              <a:rPr lang="zh-TW" altLang="en-US" sz="900" dirty="0"/>
              <a:t> ：可查詢各廠已發行的材料承認樣品</a:t>
            </a:r>
            <a:r>
              <a:rPr lang="zh-TW" altLang="en-US" sz="900"/>
              <a:t>資料 </a:t>
            </a:r>
            <a:r>
              <a:rPr lang="en-US" altLang="zh-TW" sz="900"/>
              <a:t>có thể tìm kiếm tài liệu sản phẩm approve </a:t>
            </a:r>
            <a:r>
              <a:rPr lang="en-GB" altLang="zh-TW" sz="900"/>
              <a:t>ở các x</a:t>
            </a:r>
            <a:r>
              <a:rPr lang="vi-VN" altLang="zh-TW" sz="900"/>
              <a:t>ư</a:t>
            </a:r>
            <a:r>
              <a:rPr lang="en-GB" altLang="zh-TW" sz="900"/>
              <a:t>ởng</a:t>
            </a:r>
            <a:endParaRPr lang="en-US" altLang="zh-TW" sz="900" dirty="0"/>
          </a:p>
          <a:p>
            <a:pPr lvl="1"/>
            <a:r>
              <a:rPr lang="zh-TW" altLang="en-US" sz="900" dirty="0"/>
              <a:t>若有文件下載需求，請至</a:t>
            </a:r>
            <a:r>
              <a:rPr lang="en-US" altLang="zh-TW" sz="900" dirty="0"/>
              <a:t>PLM</a:t>
            </a:r>
            <a:r>
              <a:rPr lang="zh-TW" altLang="en-US" sz="900" dirty="0"/>
              <a:t>系統下載</a:t>
            </a:r>
            <a:r>
              <a:rPr lang="zh-TW" altLang="en-US" sz="900"/>
              <a:t>文件 </a:t>
            </a:r>
            <a:r>
              <a:rPr lang="en-GB" altLang="zh-TW" sz="900"/>
              <a:t>nếu có nhu cầu tài về, Truy cập hệ thống PLM để tải xuống tệp</a:t>
            </a:r>
            <a:endParaRPr lang="en-US" altLang="zh-TW" sz="900" dirty="0"/>
          </a:p>
          <a:p>
            <a:pPr lvl="1"/>
            <a:endParaRPr lang="en-US" altLang="zh-TW" sz="900" dirty="0"/>
          </a:p>
        </p:txBody>
      </p:sp>
      <p:sp>
        <p:nvSpPr>
          <p:cNvPr id="6" name="矩形 5"/>
          <p:cNvSpPr/>
          <p:nvPr/>
        </p:nvSpPr>
        <p:spPr>
          <a:xfrm>
            <a:off x="838200" y="4800600"/>
            <a:ext cx="838200" cy="685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3600" b="1"/>
              <a:t>WebISO</a:t>
            </a:r>
            <a:r>
              <a:rPr lang="zh-TW" altLang="en-US" sz="3600" b="1"/>
              <a:t>報表查詢</a:t>
            </a:r>
            <a:r>
              <a:rPr lang="en-GB" altLang="zh-TW" sz="3600" b="1"/>
              <a:t>Tìm kiếm bảng biểu</a:t>
            </a:r>
            <a:r>
              <a:rPr lang="zh-TW" altLang="en-US" sz="3600" b="1"/>
              <a:t> </a:t>
            </a:r>
            <a:endParaRPr lang="zh-TW" altLang="en-US" sz="3600" b="1" dirty="0"/>
          </a:p>
        </p:txBody>
      </p:sp>
      <p:sp>
        <p:nvSpPr>
          <p:cNvPr id="3" name="內容版面配置區 2"/>
          <p:cNvSpPr>
            <a:spLocks noGrp="1"/>
          </p:cNvSpPr>
          <p:nvPr>
            <p:ph idx="1"/>
          </p:nvPr>
        </p:nvSpPr>
        <p:spPr>
          <a:xfrm>
            <a:off x="762000" y="990600"/>
            <a:ext cx="7772400" cy="838200"/>
          </a:xfrm>
        </p:spPr>
        <p:txBody>
          <a:bodyPr/>
          <a:lstStyle/>
          <a:p>
            <a:r>
              <a:rPr lang="zh-TW" altLang="en-US" sz="1200" dirty="0"/>
              <a:t>報表查詢：文件分發領用</a:t>
            </a:r>
            <a:r>
              <a:rPr lang="zh-TW" altLang="en-US" sz="1200"/>
              <a:t>報表 </a:t>
            </a:r>
            <a:r>
              <a:rPr lang="en-GB" altLang="zh-TW" sz="1200"/>
              <a:t>tìm kiếm bảng biểu: những bảng biểu đã phân phát lĩnh dùng</a:t>
            </a:r>
            <a:endParaRPr lang="en-US" altLang="zh-TW" sz="1200" dirty="0"/>
          </a:p>
          <a:p>
            <a:pPr lvl="1"/>
            <a:r>
              <a:rPr lang="zh-TW" altLang="en-US" sz="1100" dirty="0"/>
              <a:t>可查詢</a:t>
            </a:r>
            <a:r>
              <a:rPr lang="en-US" altLang="zh-TW" sz="1100" dirty="0"/>
              <a:t>DCC</a:t>
            </a:r>
            <a:r>
              <a:rPr lang="zh-TW" altLang="en-US" sz="1100" dirty="0"/>
              <a:t>印發至相關單位的文件</a:t>
            </a:r>
            <a:r>
              <a:rPr lang="zh-TW" altLang="en-US" sz="1100"/>
              <a:t>清單</a:t>
            </a:r>
            <a:r>
              <a:rPr lang="en-GB" altLang="zh-TW" sz="1100"/>
              <a:t>có thể tìm kiếm danh sách tài liệu DCC in phát cho các đơn vị liên quan</a:t>
            </a:r>
            <a:endParaRPr lang="en-US" altLang="zh-TW" sz="1100" dirty="0"/>
          </a:p>
        </p:txBody>
      </p:sp>
      <p:pic>
        <p:nvPicPr>
          <p:cNvPr id="17410" name="Picture 2"/>
          <p:cNvPicPr>
            <a:picLocks noChangeAspect="1" noChangeArrowheads="1"/>
          </p:cNvPicPr>
          <p:nvPr/>
        </p:nvPicPr>
        <p:blipFill>
          <a:blip r:embed="rId2" cstate="print"/>
          <a:srcRect/>
          <a:stretch>
            <a:fillRect/>
          </a:stretch>
        </p:blipFill>
        <p:spPr bwMode="auto">
          <a:xfrm>
            <a:off x="533400" y="1752600"/>
            <a:ext cx="8039100" cy="3803650"/>
          </a:xfrm>
          <a:prstGeom prst="rect">
            <a:avLst/>
          </a:prstGeom>
          <a:noFill/>
          <a:ln w="9525">
            <a:noFill/>
            <a:miter lim="800000"/>
            <a:headEnd/>
            <a:tailEnd/>
          </a:ln>
        </p:spPr>
      </p:pic>
      <p:sp>
        <p:nvSpPr>
          <p:cNvPr id="6" name="矩形 5"/>
          <p:cNvSpPr/>
          <p:nvPr/>
        </p:nvSpPr>
        <p:spPr>
          <a:xfrm>
            <a:off x="685800" y="5029200"/>
            <a:ext cx="914400"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p:cNvPicPr>
            <a:picLocks noChangeAspect="1" noChangeArrowheads="1"/>
          </p:cNvPicPr>
          <p:nvPr/>
        </p:nvPicPr>
        <p:blipFill>
          <a:blip r:embed="rId2" cstate="print"/>
          <a:srcRect/>
          <a:stretch>
            <a:fillRect/>
          </a:stretch>
        </p:blipFill>
        <p:spPr bwMode="auto">
          <a:xfrm>
            <a:off x="762000" y="2286000"/>
            <a:ext cx="8070850" cy="4191000"/>
          </a:xfrm>
          <a:prstGeom prst="rect">
            <a:avLst/>
          </a:prstGeom>
          <a:noFill/>
          <a:ln w="9525">
            <a:noFill/>
            <a:miter lim="800000"/>
            <a:headEnd/>
            <a:tailEnd/>
          </a:ln>
        </p:spPr>
      </p:pic>
      <p:sp>
        <p:nvSpPr>
          <p:cNvPr id="2" name="標題 1"/>
          <p:cNvSpPr>
            <a:spLocks noGrp="1"/>
          </p:cNvSpPr>
          <p:nvPr>
            <p:ph type="title"/>
          </p:nvPr>
        </p:nvSpPr>
        <p:spPr/>
        <p:txBody>
          <a:bodyPr/>
          <a:lstStyle/>
          <a:p>
            <a:r>
              <a:rPr lang="en-US" altLang="zh-TW" sz="3600" b="1"/>
              <a:t>WebISO</a:t>
            </a:r>
            <a:r>
              <a:rPr lang="zh-TW" altLang="en-US" sz="3600" b="1"/>
              <a:t>報表查詢</a:t>
            </a:r>
            <a:r>
              <a:rPr lang="en-GB" altLang="zh-TW" sz="3600" b="1"/>
              <a:t>Tìm kiếm bảng biểu</a:t>
            </a:r>
            <a:r>
              <a:rPr lang="zh-TW" altLang="en-US" sz="3600" b="1"/>
              <a:t> </a:t>
            </a:r>
            <a:endParaRPr lang="zh-TW" altLang="en-US" sz="3600" b="1" dirty="0"/>
          </a:p>
        </p:txBody>
      </p:sp>
      <p:sp>
        <p:nvSpPr>
          <p:cNvPr id="3" name="內容版面配置區 2"/>
          <p:cNvSpPr>
            <a:spLocks noGrp="1"/>
          </p:cNvSpPr>
          <p:nvPr>
            <p:ph idx="1"/>
          </p:nvPr>
        </p:nvSpPr>
        <p:spPr>
          <a:xfrm>
            <a:off x="762000" y="990600"/>
            <a:ext cx="7772400" cy="1295400"/>
          </a:xfrm>
        </p:spPr>
        <p:txBody>
          <a:bodyPr/>
          <a:lstStyle/>
          <a:p>
            <a:r>
              <a:rPr lang="zh-TW" altLang="en-US" sz="1400" dirty="0"/>
              <a:t>文件有效性查詢</a:t>
            </a:r>
            <a:r>
              <a:rPr lang="en-US" altLang="zh-TW" sz="1400" dirty="0"/>
              <a:t>(</a:t>
            </a:r>
            <a:r>
              <a:rPr lang="zh-TW" altLang="en-US" sz="1400" dirty="0"/>
              <a:t>文件過期重</a:t>
            </a:r>
            <a:r>
              <a:rPr lang="zh-TW" altLang="en-US" sz="1400"/>
              <a:t>審</a:t>
            </a:r>
            <a:r>
              <a:rPr lang="en-US" altLang="zh-TW" sz="1400"/>
              <a:t>) Hiệu lực của tài liệu (xem xét tài liệu đã hết hạn):</a:t>
            </a:r>
            <a:r>
              <a:rPr lang="zh-TW" altLang="en-US" sz="1400"/>
              <a:t>：</a:t>
            </a:r>
            <a:endParaRPr lang="en-US" altLang="zh-TW" sz="1400" dirty="0"/>
          </a:p>
          <a:p>
            <a:pPr lvl="1"/>
            <a:r>
              <a:rPr lang="zh-TW" altLang="en-US" sz="1200" dirty="0"/>
              <a:t>這個報表可以查已過期及未過期文件</a:t>
            </a:r>
            <a:r>
              <a:rPr lang="zh-TW" altLang="en-US" sz="1200"/>
              <a:t>清單</a:t>
            </a:r>
            <a:r>
              <a:rPr lang="en-GB" altLang="zh-TW" sz="1200"/>
              <a:t>bảng biểu này có thể tìm kiếm trong danh sách tài liệu đã hết hạn và ch</a:t>
            </a:r>
            <a:r>
              <a:rPr lang="vi-VN" altLang="zh-TW" sz="1200"/>
              <a:t>ư</a:t>
            </a:r>
            <a:r>
              <a:rPr lang="en-GB" altLang="zh-TW" sz="1200"/>
              <a:t>a hết hạn</a:t>
            </a:r>
            <a:endParaRPr lang="en-US" altLang="zh-TW" sz="1200" dirty="0"/>
          </a:p>
          <a:p>
            <a:pPr lvl="1"/>
            <a:r>
              <a:rPr lang="zh-TW" altLang="en-US" sz="1200" dirty="0"/>
              <a:t>文件名稱可模糊查詢，也可依廠別、失效日期、文件編號等條件查詢，並可將查詢結果</a:t>
            </a:r>
            <a:r>
              <a:rPr lang="zh-TW" altLang="en-US" sz="1200"/>
              <a:t>匯出</a:t>
            </a:r>
            <a:endParaRPr lang="en-GB" altLang="zh-TW" sz="1200"/>
          </a:p>
          <a:p>
            <a:pPr marL="457200" lvl="1" indent="0">
              <a:buNone/>
            </a:pPr>
            <a:r>
              <a:rPr lang="vi-VN" altLang="zh-TW" sz="1200"/>
              <a:t>Tên tài liệu có thể được truy vấn một cách mơ hồ và nó cũng có thể được truy vấn dựa trên các điều kiện như  nhà máy, ngày hết hạn và </a:t>
            </a:r>
            <a:r>
              <a:rPr lang="en-GB" altLang="zh-TW" sz="1200"/>
              <a:t>mã </a:t>
            </a:r>
            <a:r>
              <a:rPr lang="vi-VN" altLang="zh-TW" sz="1200"/>
              <a:t>số tệp</a:t>
            </a:r>
            <a:r>
              <a:rPr lang="en-GB" altLang="zh-TW" sz="1200"/>
              <a:t>.</a:t>
            </a:r>
            <a:r>
              <a:rPr lang="vi-VN" altLang="zh-TW" sz="1200"/>
              <a:t> </a:t>
            </a:r>
            <a:r>
              <a:rPr lang="en-GB" altLang="zh-TW" sz="1200"/>
              <a:t>K</a:t>
            </a:r>
            <a:r>
              <a:rPr lang="vi-VN" altLang="zh-TW" sz="1200"/>
              <a:t>ết quả truy vấn </a:t>
            </a:r>
            <a:r>
              <a:rPr lang="en-GB" altLang="zh-TW" sz="1200"/>
              <a:t>sẽ hiện ra.</a:t>
            </a:r>
            <a:endParaRPr lang="en-US" altLang="zh-TW" sz="1200" dirty="0"/>
          </a:p>
        </p:txBody>
      </p:sp>
      <p:sp>
        <p:nvSpPr>
          <p:cNvPr id="4" name="投影片編號版面配置區 3"/>
          <p:cNvSpPr>
            <a:spLocks noGrp="1"/>
          </p:cNvSpPr>
          <p:nvPr>
            <p:ph type="sldNum" sz="quarter" idx="10"/>
          </p:nvPr>
        </p:nvSpPr>
        <p:spPr/>
        <p:txBody>
          <a:bodyPr/>
          <a:lstStyle/>
          <a:p>
            <a:fld id="{BDCD39C0-D1F8-4C60-B1F5-29418070D256}" type="slidenum">
              <a:rPr lang="en-US" altLang="zh-TW" smtClean="0"/>
              <a:pPr/>
              <a:t>18</a:t>
            </a:fld>
            <a:endParaRPr lang="en-US" altLang="zh-TW"/>
          </a:p>
        </p:txBody>
      </p:sp>
      <p:sp>
        <p:nvSpPr>
          <p:cNvPr id="7" name="矩形 6"/>
          <p:cNvSpPr/>
          <p:nvPr/>
        </p:nvSpPr>
        <p:spPr>
          <a:xfrm>
            <a:off x="914400" y="4800600"/>
            <a:ext cx="762000"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2800" b="1" dirty="0" err="1"/>
              <a:t>WebISO</a:t>
            </a:r>
            <a:r>
              <a:rPr lang="zh-TW" altLang="en-US" sz="2800" b="1" dirty="0"/>
              <a:t>功能</a:t>
            </a:r>
            <a:r>
              <a:rPr lang="en-US" altLang="zh-TW" sz="2800" b="1" dirty="0"/>
              <a:t>(</a:t>
            </a:r>
            <a:r>
              <a:rPr lang="zh-TW" altLang="en-US" sz="2800" b="1" dirty="0"/>
              <a:t>水</a:t>
            </a:r>
            <a:r>
              <a:rPr lang="zh-TW" altLang="en-US" sz="2800" b="1"/>
              <a:t>印</a:t>
            </a:r>
            <a:r>
              <a:rPr lang="en-US" altLang="zh-TW" sz="2800" b="1"/>
              <a:t>)Ch</a:t>
            </a:r>
            <a:r>
              <a:rPr lang="en-GB" altLang="zh-TW" sz="2800" b="1"/>
              <a:t>ức năng WebISO (in chìm)</a:t>
            </a:r>
            <a:endParaRPr lang="zh-TW" altLang="en-US" sz="2800" b="1" dirty="0"/>
          </a:p>
        </p:txBody>
      </p:sp>
      <p:sp>
        <p:nvSpPr>
          <p:cNvPr id="3" name="內容版面配置區 2"/>
          <p:cNvSpPr>
            <a:spLocks noGrp="1"/>
          </p:cNvSpPr>
          <p:nvPr>
            <p:ph idx="1"/>
          </p:nvPr>
        </p:nvSpPr>
        <p:spPr>
          <a:xfrm>
            <a:off x="685800" y="1066800"/>
            <a:ext cx="7772400" cy="1066800"/>
          </a:xfrm>
        </p:spPr>
        <p:txBody>
          <a:bodyPr/>
          <a:lstStyle/>
          <a:p>
            <a:r>
              <a:rPr lang="en-US" altLang="zh-TW" sz="1400" dirty="0"/>
              <a:t>Open</a:t>
            </a:r>
            <a:r>
              <a:rPr lang="zh-TW" altLang="en-US" sz="1400" dirty="0"/>
              <a:t>文件時由系統打上水印</a:t>
            </a:r>
            <a:r>
              <a:rPr lang="en-US" altLang="zh-TW" sz="1400" dirty="0"/>
              <a:t>(</a:t>
            </a:r>
            <a:r>
              <a:rPr lang="zh-TW" altLang="en-US" sz="1400" dirty="0"/>
              <a:t>限</a:t>
            </a:r>
            <a:r>
              <a:rPr lang="en-US" altLang="zh-TW" sz="1400" dirty="0"/>
              <a:t>PDF</a:t>
            </a:r>
            <a:r>
              <a:rPr lang="zh-TW" altLang="en-US" sz="1400" dirty="0"/>
              <a:t>文</a:t>
            </a:r>
            <a:r>
              <a:rPr lang="zh-TW" altLang="en-US" sz="1400"/>
              <a:t>件</a:t>
            </a:r>
            <a:r>
              <a:rPr lang="en-US" altLang="zh-TW" sz="1400"/>
              <a:t>)</a:t>
            </a:r>
            <a:r>
              <a:rPr lang="vi-VN" altLang="zh-TW" sz="1400"/>
              <a:t>hệ thống </a:t>
            </a:r>
            <a:r>
              <a:rPr lang="en-US" altLang="zh-TW" sz="1400"/>
              <a:t>tự hiện </a:t>
            </a:r>
            <a:r>
              <a:rPr lang="en-GB" altLang="zh-TW" sz="1400"/>
              <a:t>in chìm </a:t>
            </a:r>
            <a:r>
              <a:rPr lang="vi-VN" altLang="zh-TW" sz="1400"/>
              <a:t>khi mở tệp (chỉ tệp PDF)</a:t>
            </a:r>
            <a:endParaRPr lang="en-US" altLang="zh-TW" sz="1400"/>
          </a:p>
          <a:p>
            <a:r>
              <a:rPr lang="zh-TW" altLang="en-US" sz="1400"/>
              <a:t>可</a:t>
            </a:r>
            <a:r>
              <a:rPr lang="zh-TW" altLang="en-US" sz="1400" dirty="0"/>
              <a:t>在線上閱讀、另存及</a:t>
            </a:r>
            <a:r>
              <a:rPr lang="zh-TW" altLang="en-US" sz="1400"/>
              <a:t>列印 </a:t>
            </a:r>
            <a:r>
              <a:rPr lang="en-GB" altLang="zh-TW" sz="1400"/>
              <a:t>Có thể đ</a:t>
            </a:r>
            <a:r>
              <a:rPr lang="vi-VN" altLang="zh-TW" sz="1400"/>
              <a:t>ọc</a:t>
            </a:r>
            <a:r>
              <a:rPr lang="en-GB" altLang="zh-TW" sz="1400"/>
              <a:t> </a:t>
            </a:r>
            <a:r>
              <a:rPr lang="vi-VN" altLang="zh-TW" sz="1400"/>
              <a:t>trực tuyến</a:t>
            </a:r>
            <a:r>
              <a:rPr lang="en-US" altLang="zh-TW" sz="1400"/>
              <a:t>, </a:t>
            </a:r>
            <a:r>
              <a:rPr lang="vi-VN" altLang="zh-TW" sz="1400"/>
              <a:t>lưu và in </a:t>
            </a:r>
            <a:endParaRPr lang="en-US" altLang="zh-TW" sz="1400"/>
          </a:p>
          <a:p>
            <a:r>
              <a:rPr lang="zh-TW" altLang="en-US" sz="1400"/>
              <a:t>若</a:t>
            </a:r>
            <a:r>
              <a:rPr lang="zh-TW" altLang="en-US" sz="1400" dirty="0"/>
              <a:t>需要無水印文件請向</a:t>
            </a:r>
            <a:r>
              <a:rPr lang="en-US" altLang="zh-TW" sz="1400" dirty="0"/>
              <a:t>DCC</a:t>
            </a:r>
            <a:r>
              <a:rPr lang="zh-TW" altLang="en-US" sz="1400" dirty="0"/>
              <a:t>提出文件</a:t>
            </a:r>
            <a:r>
              <a:rPr lang="zh-TW" altLang="en-US" sz="1400"/>
              <a:t>申請</a:t>
            </a:r>
            <a:r>
              <a:rPr lang="en-GB" altLang="zh-TW" sz="1400"/>
              <a:t> </a:t>
            </a:r>
            <a:r>
              <a:rPr lang="vi-VN" altLang="zh-TW" sz="1400"/>
              <a:t>Nếu cần tài liệu không có hình </a:t>
            </a:r>
            <a:r>
              <a:rPr lang="en-US" altLang="zh-TW" sz="1400"/>
              <a:t>in chìm</a:t>
            </a:r>
            <a:r>
              <a:rPr lang="vi-VN" altLang="zh-TW" sz="1400"/>
              <a:t>, vui lòng </a:t>
            </a:r>
            <a:r>
              <a:rPr lang="en-US" altLang="zh-TW" sz="1400"/>
              <a:t>đăng ký với </a:t>
            </a:r>
            <a:r>
              <a:rPr lang="vi-VN" altLang="zh-TW" sz="1400"/>
              <a:t>DCC</a:t>
            </a:r>
            <a:endParaRPr lang="zh-TW" altLang="en-US" sz="1400" dirty="0"/>
          </a:p>
        </p:txBody>
      </p:sp>
      <p:sp>
        <p:nvSpPr>
          <p:cNvPr id="4" name="投影片編號版面配置區 3"/>
          <p:cNvSpPr>
            <a:spLocks noGrp="1"/>
          </p:cNvSpPr>
          <p:nvPr>
            <p:ph type="sldNum" sz="quarter" idx="10"/>
          </p:nvPr>
        </p:nvSpPr>
        <p:spPr/>
        <p:txBody>
          <a:bodyPr/>
          <a:lstStyle/>
          <a:p>
            <a:fld id="{BDCD39C0-D1F8-4C60-B1F5-29418070D256}" type="slidenum">
              <a:rPr lang="en-US" altLang="zh-TW" smtClean="0"/>
              <a:pPr/>
              <a:t>19</a:t>
            </a:fld>
            <a:endParaRPr lang="en-US" altLang="zh-TW"/>
          </a:p>
        </p:txBody>
      </p:sp>
      <p:pic>
        <p:nvPicPr>
          <p:cNvPr id="11267" name="Picture 3"/>
          <p:cNvPicPr>
            <a:picLocks noChangeAspect="1" noChangeArrowheads="1"/>
          </p:cNvPicPr>
          <p:nvPr/>
        </p:nvPicPr>
        <p:blipFill>
          <a:blip r:embed="rId2" cstate="print"/>
          <a:srcRect/>
          <a:stretch>
            <a:fillRect/>
          </a:stretch>
        </p:blipFill>
        <p:spPr bwMode="auto">
          <a:xfrm>
            <a:off x="685800" y="2209800"/>
            <a:ext cx="7861300" cy="4267200"/>
          </a:xfrm>
          <a:prstGeom prst="rect">
            <a:avLst/>
          </a:prstGeom>
          <a:noFill/>
          <a:ln w="9525">
            <a:noFill/>
            <a:miter lim="800000"/>
            <a:headEnd/>
            <a:tailEnd/>
          </a:ln>
        </p:spPr>
      </p:pic>
      <p:sp>
        <p:nvSpPr>
          <p:cNvPr id="7" name="矩形 6"/>
          <p:cNvSpPr/>
          <p:nvPr/>
        </p:nvSpPr>
        <p:spPr>
          <a:xfrm>
            <a:off x="7696200" y="2438400"/>
            <a:ext cx="685800" cy="304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標題 6"/>
          <p:cNvSpPr>
            <a:spLocks noGrp="1"/>
          </p:cNvSpPr>
          <p:nvPr>
            <p:ph type="title"/>
          </p:nvPr>
        </p:nvSpPr>
        <p:spPr/>
        <p:txBody>
          <a:bodyPr/>
          <a:lstStyle/>
          <a:p>
            <a:r>
              <a:rPr lang="zh-TW" altLang="en-US" b="1">
                <a:solidFill>
                  <a:schemeClr val="bg1"/>
                </a:solidFill>
              </a:rPr>
              <a:t>大綱 </a:t>
            </a:r>
            <a:r>
              <a:rPr lang="en-US" altLang="zh-TW" b="1">
                <a:solidFill>
                  <a:schemeClr val="bg1"/>
                </a:solidFill>
              </a:rPr>
              <a:t>MỤC LỤC</a:t>
            </a:r>
            <a:endParaRPr lang="zh-TW" altLang="en-US" b="1" dirty="0">
              <a:solidFill>
                <a:schemeClr val="bg1"/>
              </a:solidFill>
            </a:endParaRPr>
          </a:p>
        </p:txBody>
      </p:sp>
      <p:sp>
        <p:nvSpPr>
          <p:cNvPr id="8" name="內容版面配置區 7"/>
          <p:cNvSpPr>
            <a:spLocks noGrp="1"/>
          </p:cNvSpPr>
          <p:nvPr>
            <p:ph idx="1"/>
          </p:nvPr>
        </p:nvSpPr>
        <p:spPr>
          <a:xfrm>
            <a:off x="685800" y="1447800"/>
            <a:ext cx="7772400" cy="4572000"/>
          </a:xfrm>
        </p:spPr>
        <p:txBody>
          <a:bodyPr/>
          <a:lstStyle/>
          <a:p>
            <a:pPr marL="342900" lvl="2" indent="-342900">
              <a:buFont typeface="Wingdings" pitchFamily="2" charset="2"/>
              <a:buChar char="Ø"/>
            </a:pPr>
            <a:r>
              <a:rPr lang="zh-TW" altLang="en-US" sz="2400" dirty="0"/>
              <a:t>文件類別介紹 </a:t>
            </a:r>
            <a:r>
              <a:rPr lang="en-US" altLang="zh-TW" sz="2400" dirty="0"/>
              <a:t>GIỚI THIỆU CÁC LOẠI TÀI LIỆU</a:t>
            </a:r>
          </a:p>
          <a:p>
            <a:pPr marL="342900" lvl="2" indent="-342900">
              <a:buFont typeface="Wingdings" pitchFamily="2" charset="2"/>
              <a:buChar char="Ø"/>
            </a:pPr>
            <a:r>
              <a:rPr lang="zh-TW" altLang="en-US" sz="2400" dirty="0"/>
              <a:t>機密等級及有效期說明</a:t>
            </a:r>
            <a:r>
              <a:rPr lang="en-US" altLang="zh-TW" sz="2400" dirty="0" err="1"/>
              <a:t>Cấp</a:t>
            </a:r>
            <a:r>
              <a:rPr lang="en-US" altLang="zh-TW" sz="2400" dirty="0"/>
              <a:t> </a:t>
            </a:r>
            <a:r>
              <a:rPr lang="en-US" altLang="zh-TW" sz="2400" dirty="0" err="1"/>
              <a:t>độ</a:t>
            </a:r>
            <a:r>
              <a:rPr lang="en-US" altLang="zh-TW" sz="2400" dirty="0"/>
              <a:t> </a:t>
            </a:r>
            <a:r>
              <a:rPr lang="en-US" altLang="zh-TW" sz="2400" dirty="0" err="1"/>
              <a:t>bảo</a:t>
            </a:r>
            <a:r>
              <a:rPr lang="en-US" altLang="zh-TW" sz="2400" dirty="0"/>
              <a:t> </a:t>
            </a:r>
            <a:r>
              <a:rPr lang="en-US" altLang="zh-TW" sz="2400" dirty="0" err="1"/>
              <a:t>mật</a:t>
            </a:r>
            <a:r>
              <a:rPr lang="en-US" altLang="zh-TW" sz="2400" dirty="0"/>
              <a:t> </a:t>
            </a:r>
            <a:r>
              <a:rPr lang="en-US" altLang="zh-TW" sz="2400" dirty="0" err="1"/>
              <a:t>và</a:t>
            </a:r>
            <a:r>
              <a:rPr lang="en-US" altLang="zh-TW" sz="2400" dirty="0"/>
              <a:t> </a:t>
            </a:r>
            <a:r>
              <a:rPr lang="en-US" altLang="zh-TW" sz="2400" dirty="0" err="1"/>
              <a:t>mô</a:t>
            </a:r>
            <a:r>
              <a:rPr lang="en-US" altLang="zh-TW" sz="2400" dirty="0"/>
              <a:t> </a:t>
            </a:r>
            <a:r>
              <a:rPr lang="en-US" altLang="zh-TW" sz="2400" dirty="0" err="1"/>
              <a:t>tả</a:t>
            </a:r>
            <a:r>
              <a:rPr lang="en-US" altLang="zh-TW" sz="2400" dirty="0"/>
              <a:t> </a:t>
            </a:r>
            <a:r>
              <a:rPr lang="en-US" altLang="zh-TW" sz="2400" dirty="0" err="1"/>
              <a:t>hiệu</a:t>
            </a:r>
            <a:r>
              <a:rPr lang="en-US" altLang="zh-TW" sz="2400" dirty="0"/>
              <a:t> </a:t>
            </a:r>
            <a:r>
              <a:rPr lang="en-US" altLang="zh-TW" sz="2400" dirty="0" err="1"/>
              <a:t>lực</a:t>
            </a:r>
            <a:endParaRPr lang="en-US" altLang="zh-TW" sz="2400" dirty="0"/>
          </a:p>
          <a:p>
            <a:pPr marL="342900" lvl="2" indent="-342900">
              <a:buFont typeface="Wingdings" pitchFamily="2" charset="2"/>
              <a:buChar char="Ø"/>
            </a:pPr>
            <a:r>
              <a:rPr lang="zh-TW" altLang="en-US" sz="2400" dirty="0"/>
              <a:t>使用介面及查詢功能</a:t>
            </a:r>
            <a:r>
              <a:rPr lang="en-US" altLang="zh-TW" sz="2400" dirty="0" err="1"/>
              <a:t>Giao</a:t>
            </a:r>
            <a:r>
              <a:rPr lang="en-US" altLang="zh-TW" sz="2400" dirty="0"/>
              <a:t> </a:t>
            </a:r>
            <a:r>
              <a:rPr lang="en-US" altLang="zh-TW" sz="2400" dirty="0" err="1"/>
              <a:t>diện</a:t>
            </a:r>
            <a:r>
              <a:rPr lang="en-US" altLang="zh-TW" sz="2400" dirty="0"/>
              <a:t> </a:t>
            </a:r>
            <a:r>
              <a:rPr lang="en-US" altLang="zh-TW" sz="2400" dirty="0" err="1"/>
              <a:t>và</a:t>
            </a:r>
            <a:r>
              <a:rPr lang="en-US" altLang="zh-TW" sz="2400" dirty="0"/>
              <a:t> </a:t>
            </a:r>
            <a:r>
              <a:rPr lang="en-US" altLang="zh-TW" sz="2400" dirty="0" err="1"/>
              <a:t>chức</a:t>
            </a:r>
            <a:r>
              <a:rPr lang="en-US" altLang="zh-TW" sz="2400" dirty="0"/>
              <a:t> </a:t>
            </a:r>
            <a:r>
              <a:rPr lang="en-US" altLang="zh-TW" sz="2400" dirty="0" err="1"/>
              <a:t>năng</a:t>
            </a:r>
            <a:r>
              <a:rPr lang="en-US" altLang="zh-TW" sz="2400" dirty="0"/>
              <a:t> </a:t>
            </a:r>
            <a:r>
              <a:rPr lang="en-US" altLang="zh-TW" sz="2400" dirty="0" err="1"/>
              <a:t>tìm</a:t>
            </a:r>
            <a:r>
              <a:rPr lang="en-US" altLang="zh-TW" sz="2400" dirty="0"/>
              <a:t> </a:t>
            </a:r>
            <a:r>
              <a:rPr lang="en-US" altLang="zh-TW" sz="2400" dirty="0" err="1"/>
              <a:t>kiếm</a:t>
            </a:r>
            <a:endParaRPr lang="en-US" altLang="zh-TW" sz="2400" dirty="0"/>
          </a:p>
          <a:p>
            <a:pPr marL="342900" lvl="2" indent="-342900">
              <a:buFont typeface="Wingdings" pitchFamily="2" charset="2"/>
              <a:buChar char="Ø"/>
            </a:pPr>
            <a:r>
              <a:rPr lang="zh-TW" altLang="en-US" sz="2400" dirty="0"/>
              <a:t>文件新增申請及流程 </a:t>
            </a:r>
            <a:r>
              <a:rPr lang="en-US" altLang="zh-TW" sz="2400" dirty="0" err="1"/>
              <a:t>Đăng</a:t>
            </a:r>
            <a:r>
              <a:rPr lang="en-US" altLang="zh-TW" sz="2400" dirty="0"/>
              <a:t> </a:t>
            </a:r>
            <a:r>
              <a:rPr lang="en-US" altLang="zh-TW" sz="2400" dirty="0" err="1"/>
              <a:t>ký</a:t>
            </a:r>
            <a:r>
              <a:rPr lang="en-US" altLang="zh-TW" sz="2400" dirty="0"/>
              <a:t> </a:t>
            </a:r>
            <a:r>
              <a:rPr lang="en-US" altLang="zh-TW" sz="2400" dirty="0" err="1"/>
              <a:t>thêm</a:t>
            </a:r>
            <a:r>
              <a:rPr lang="en-US" altLang="zh-TW" sz="2400" dirty="0"/>
              <a:t> </a:t>
            </a:r>
            <a:r>
              <a:rPr lang="en-US" altLang="zh-TW" sz="2400" dirty="0" err="1"/>
              <a:t>mới</a:t>
            </a:r>
            <a:r>
              <a:rPr lang="en-US" altLang="zh-TW" sz="2400" dirty="0"/>
              <a:t> </a:t>
            </a:r>
            <a:r>
              <a:rPr lang="en-US" altLang="zh-TW" sz="2400" dirty="0" err="1"/>
              <a:t>tài</a:t>
            </a:r>
            <a:r>
              <a:rPr lang="en-US" altLang="zh-TW" sz="2400" dirty="0"/>
              <a:t> </a:t>
            </a:r>
            <a:r>
              <a:rPr lang="en-US" altLang="zh-TW" sz="2400" dirty="0" err="1"/>
              <a:t>liệu</a:t>
            </a:r>
            <a:r>
              <a:rPr lang="en-US" altLang="zh-TW" sz="2400" dirty="0"/>
              <a:t> </a:t>
            </a:r>
            <a:r>
              <a:rPr lang="en-US" altLang="zh-TW" sz="2400" dirty="0" err="1"/>
              <a:t>và</a:t>
            </a:r>
            <a:r>
              <a:rPr lang="en-US" altLang="zh-TW" sz="2400" dirty="0"/>
              <a:t> l</a:t>
            </a:r>
            <a:r>
              <a:rPr lang="vi-VN" altLang="zh-TW" sz="2400" dirty="0"/>
              <a:t>ư</a:t>
            </a:r>
            <a:r>
              <a:rPr lang="en-US" altLang="zh-TW" sz="2400" dirty="0"/>
              <a:t>u </a:t>
            </a:r>
            <a:r>
              <a:rPr lang="en-US" altLang="zh-TW" sz="2400" dirty="0" err="1"/>
              <a:t>trình</a:t>
            </a:r>
            <a:endParaRPr lang="en-US" altLang="zh-TW" sz="2400" dirty="0"/>
          </a:p>
          <a:p>
            <a:pPr marL="342900" lvl="2" indent="-342900">
              <a:buFont typeface="Wingdings" pitchFamily="2" charset="2"/>
              <a:buChar char="Ø"/>
            </a:pPr>
            <a:r>
              <a:rPr lang="zh-TW" altLang="en-US" sz="2400" dirty="0"/>
              <a:t>文件修訂申請及流程</a:t>
            </a:r>
            <a:r>
              <a:rPr lang="en-US" altLang="zh-TW" sz="2400" dirty="0" err="1"/>
              <a:t>Đăng</a:t>
            </a:r>
            <a:r>
              <a:rPr lang="en-US" altLang="zh-TW" sz="2400" dirty="0"/>
              <a:t> </a:t>
            </a:r>
            <a:r>
              <a:rPr lang="en-US" altLang="zh-TW" sz="2400" dirty="0" err="1"/>
              <a:t>ký</a:t>
            </a:r>
            <a:r>
              <a:rPr lang="en-US" altLang="zh-TW" sz="2400" dirty="0"/>
              <a:t> </a:t>
            </a:r>
            <a:r>
              <a:rPr lang="en-US" altLang="zh-TW" sz="2400" dirty="0" err="1"/>
              <a:t>sửa</a:t>
            </a:r>
            <a:r>
              <a:rPr lang="en-US" altLang="zh-TW" sz="2400" dirty="0"/>
              <a:t> </a:t>
            </a:r>
            <a:r>
              <a:rPr lang="en-US" altLang="zh-TW" sz="2400" dirty="0" err="1"/>
              <a:t>đổi</a:t>
            </a:r>
            <a:r>
              <a:rPr lang="en-US" altLang="zh-TW" sz="2400" dirty="0"/>
              <a:t> </a:t>
            </a:r>
            <a:r>
              <a:rPr lang="en-US" altLang="zh-TW" sz="2400" dirty="0" err="1"/>
              <a:t>tài</a:t>
            </a:r>
            <a:r>
              <a:rPr lang="en-US" altLang="zh-TW" sz="2400" dirty="0"/>
              <a:t> </a:t>
            </a:r>
            <a:r>
              <a:rPr lang="en-US" altLang="zh-TW" sz="2400" dirty="0" err="1"/>
              <a:t>liệu</a:t>
            </a:r>
            <a:r>
              <a:rPr lang="en-US" altLang="zh-TW" sz="2400" dirty="0"/>
              <a:t> </a:t>
            </a:r>
            <a:r>
              <a:rPr lang="en-US" altLang="zh-TW" sz="2400" dirty="0" err="1"/>
              <a:t>và</a:t>
            </a:r>
            <a:r>
              <a:rPr lang="en-US" altLang="zh-TW" sz="2400" dirty="0"/>
              <a:t> l</a:t>
            </a:r>
            <a:r>
              <a:rPr lang="vi-VN" altLang="zh-TW" sz="2400" dirty="0"/>
              <a:t>ư</a:t>
            </a:r>
            <a:r>
              <a:rPr lang="en-US" altLang="zh-TW" sz="2400" dirty="0"/>
              <a:t>u </a:t>
            </a:r>
            <a:r>
              <a:rPr lang="en-US" altLang="zh-TW" sz="2400" dirty="0" err="1"/>
              <a:t>trình</a:t>
            </a:r>
            <a:endParaRPr lang="en-US" altLang="zh-TW" sz="2400" dirty="0"/>
          </a:p>
          <a:p>
            <a:pPr marL="342900" lvl="2" indent="-342900">
              <a:buFont typeface="Wingdings" pitchFamily="2" charset="2"/>
              <a:buChar char="Ø"/>
            </a:pPr>
            <a:r>
              <a:rPr lang="zh-TW" altLang="en-US" sz="2400" dirty="0"/>
              <a:t>文件廢止申請及流程 </a:t>
            </a:r>
            <a:r>
              <a:rPr lang="en-US" altLang="zh-TW" sz="2400" dirty="0" err="1"/>
              <a:t>Đăng</a:t>
            </a:r>
            <a:r>
              <a:rPr lang="en-US" altLang="zh-TW" sz="2400" dirty="0"/>
              <a:t> </a:t>
            </a:r>
            <a:r>
              <a:rPr lang="en-US" altLang="zh-TW" sz="2400" dirty="0" err="1"/>
              <a:t>ký</a:t>
            </a:r>
            <a:r>
              <a:rPr lang="en-US" altLang="zh-TW" sz="2400" dirty="0"/>
              <a:t> </a:t>
            </a:r>
            <a:r>
              <a:rPr lang="en-US" altLang="zh-TW" sz="2400" dirty="0" err="1"/>
              <a:t>hủy</a:t>
            </a:r>
            <a:r>
              <a:rPr lang="en-US" altLang="zh-TW" sz="2400" dirty="0"/>
              <a:t> </a:t>
            </a:r>
            <a:r>
              <a:rPr lang="en-US" altLang="zh-TW" sz="2400" dirty="0" err="1"/>
              <a:t>bỏ</a:t>
            </a:r>
            <a:r>
              <a:rPr lang="en-US" altLang="zh-TW" sz="2400" dirty="0"/>
              <a:t> </a:t>
            </a:r>
            <a:r>
              <a:rPr lang="en-US" altLang="zh-TW" sz="2400" dirty="0" err="1"/>
              <a:t>tài</a:t>
            </a:r>
            <a:r>
              <a:rPr lang="en-US" altLang="zh-TW" sz="2400" dirty="0"/>
              <a:t> </a:t>
            </a:r>
            <a:r>
              <a:rPr lang="en-US" altLang="zh-TW" sz="2400" dirty="0" err="1"/>
              <a:t>liệu</a:t>
            </a:r>
            <a:r>
              <a:rPr lang="en-US" altLang="zh-TW" sz="2400" dirty="0"/>
              <a:t> </a:t>
            </a:r>
            <a:r>
              <a:rPr lang="en-US" altLang="zh-TW" sz="2400" dirty="0" err="1"/>
              <a:t>và</a:t>
            </a:r>
            <a:r>
              <a:rPr lang="en-US" altLang="zh-TW" sz="2400" dirty="0"/>
              <a:t> l</a:t>
            </a:r>
            <a:r>
              <a:rPr lang="vi-VN" altLang="zh-TW" sz="2400" dirty="0"/>
              <a:t>ư</a:t>
            </a:r>
            <a:r>
              <a:rPr lang="en-US" altLang="zh-TW" sz="2400" dirty="0"/>
              <a:t>u </a:t>
            </a:r>
            <a:r>
              <a:rPr lang="en-US" altLang="zh-TW" sz="2400" dirty="0" err="1"/>
              <a:t>trình</a:t>
            </a:r>
            <a:endParaRPr lang="vi-VN" altLang="zh-TW" sz="2400" dirty="0"/>
          </a:p>
          <a:p>
            <a:pPr marL="342900" lvl="2" indent="-342900">
              <a:buFont typeface="Wingdings" pitchFamily="2" charset="2"/>
              <a:buChar char="Ø"/>
            </a:pPr>
            <a:r>
              <a:rPr lang="vi-VN" altLang="zh-TW" sz="2400" dirty="0"/>
              <a:t>Tài liệu phân phát ra line và cách thu hồi tài liệu</a:t>
            </a:r>
          </a:p>
          <a:p>
            <a:pPr marL="342900" lvl="2" indent="-342900">
              <a:buFont typeface="Wingdings" pitchFamily="2" charset="2"/>
              <a:buChar char="Ø"/>
            </a:pPr>
            <a:r>
              <a:rPr lang="vi-VN" altLang="zh-TW" sz="2400" dirty="0"/>
              <a:t>Cách chỉnh sửa tài liệu khi up lên hệ thống</a:t>
            </a:r>
          </a:p>
          <a:p>
            <a:pPr marL="342900" lvl="2" indent="-342900">
              <a:buFont typeface="Wingdings" pitchFamily="2" charset="2"/>
              <a:buChar char="Ø"/>
            </a:pPr>
            <a:r>
              <a:rPr lang="zh-TW" altLang="en-US" sz="2400" dirty="0"/>
              <a:t>我的工作介紹 </a:t>
            </a:r>
            <a:r>
              <a:rPr lang="en-US" altLang="zh-TW" sz="2400" dirty="0" err="1"/>
              <a:t>Giới</a:t>
            </a:r>
            <a:r>
              <a:rPr lang="en-US" altLang="zh-TW" sz="2400" dirty="0"/>
              <a:t> </a:t>
            </a:r>
            <a:r>
              <a:rPr lang="en-US" altLang="zh-TW" sz="2400" dirty="0" err="1"/>
              <a:t>thiệu</a:t>
            </a:r>
            <a:r>
              <a:rPr lang="en-US" altLang="zh-TW" sz="2400" dirty="0"/>
              <a:t> </a:t>
            </a:r>
            <a:r>
              <a:rPr lang="en-US" altLang="zh-TW" sz="2400" dirty="0" err="1"/>
              <a:t>công</a:t>
            </a:r>
            <a:r>
              <a:rPr lang="en-US" altLang="zh-TW" sz="2400" dirty="0"/>
              <a:t> </a:t>
            </a:r>
            <a:r>
              <a:rPr lang="en-US" altLang="zh-TW" sz="2400" dirty="0" err="1"/>
              <a:t>việc</a:t>
            </a:r>
            <a:r>
              <a:rPr lang="en-US" altLang="zh-TW" sz="2400" dirty="0"/>
              <a:t> </a:t>
            </a:r>
            <a:r>
              <a:rPr lang="en-US" altLang="zh-TW" sz="2400" dirty="0" err="1"/>
              <a:t>của</a:t>
            </a:r>
            <a:r>
              <a:rPr lang="en-US" altLang="zh-TW" sz="2400" dirty="0"/>
              <a:t> </a:t>
            </a:r>
            <a:r>
              <a:rPr lang="en-US" altLang="zh-TW" sz="2400" dirty="0" err="1"/>
              <a:t>tôi</a:t>
            </a:r>
            <a:endParaRPr lang="en-US" altLang="zh-TW" sz="2400" dirty="0"/>
          </a:p>
          <a:p>
            <a:pPr marL="342900" lvl="2" indent="-342900">
              <a:buClr>
                <a:srgbClr val="FF3300"/>
              </a:buClr>
              <a:buFont typeface="Wingdings" pitchFamily="2" charset="2"/>
              <a:buChar char="n"/>
            </a:pPr>
            <a:endParaRPr lang="en-US" altLang="zh-TW" dirty="0"/>
          </a:p>
          <a:p>
            <a:pPr marL="342900" lvl="2" indent="-342900">
              <a:buClr>
                <a:srgbClr val="FF3300"/>
              </a:buClr>
              <a:buFont typeface="Wingdings" pitchFamily="2" charset="2"/>
              <a:buChar char="n"/>
            </a:pPr>
            <a:endParaRPr lang="en-US" altLang="zh-TW" dirty="0"/>
          </a:p>
          <a:p>
            <a:pPr marL="342900" lvl="2" indent="-342900">
              <a:buClr>
                <a:srgbClr val="FF3300"/>
              </a:buClr>
              <a:buFont typeface="Wingdings" pitchFamily="2" charset="2"/>
              <a:buChar char="n"/>
            </a:pPr>
            <a:endParaRPr lang="en-US" altLang="zh-TW" dirty="0"/>
          </a:p>
          <a:p>
            <a:pPr marL="342900" lvl="2" indent="-342900">
              <a:buClr>
                <a:srgbClr val="FF3300"/>
              </a:buClr>
              <a:buFont typeface="Wingdings" pitchFamily="2" charset="2"/>
              <a:buChar char="n"/>
            </a:pPr>
            <a:endParaRPr lang="zh-TW" altLang="en-US" dirty="0"/>
          </a:p>
        </p:txBody>
      </p:sp>
      <p:sp>
        <p:nvSpPr>
          <p:cNvPr id="4" name="投影片編號版面配置區 3"/>
          <p:cNvSpPr>
            <a:spLocks noGrp="1"/>
          </p:cNvSpPr>
          <p:nvPr>
            <p:ph type="sldNum" sz="quarter" idx="10"/>
          </p:nvPr>
        </p:nvSpPr>
        <p:spPr/>
        <p:txBody>
          <a:bodyPr/>
          <a:lstStyle/>
          <a:p>
            <a:fld id="{A3477132-CC25-430A-9839-916FEFA8098F}" type="slidenum">
              <a:rPr lang="en-US" altLang="zh-TW" smtClean="0"/>
              <a:pPr/>
              <a:t>2</a:t>
            </a:fld>
            <a:endParaRPr lang="en-US" altLang="zh-TW"/>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762000" y="2667000"/>
            <a:ext cx="7772400" cy="2438400"/>
          </a:xfrm>
        </p:spPr>
        <p:txBody>
          <a:bodyPr/>
          <a:lstStyle/>
          <a:p>
            <a:pPr algn="ctr">
              <a:buNone/>
            </a:pPr>
            <a:r>
              <a:rPr lang="en-US" altLang="zh-TW" sz="4800" dirty="0" err="1"/>
              <a:t>WebISO</a:t>
            </a:r>
            <a:endParaRPr lang="en-US" altLang="zh-TW" sz="4800" dirty="0"/>
          </a:p>
          <a:p>
            <a:pPr algn="ctr">
              <a:buNone/>
            </a:pPr>
            <a:r>
              <a:rPr lang="zh-TW" altLang="en-US" sz="3200" dirty="0"/>
              <a:t>文件新增、修訂、廢止、展期功能</a:t>
            </a:r>
            <a:r>
              <a:rPr lang="zh-TW" altLang="en-US" sz="3200"/>
              <a:t>介紹</a:t>
            </a:r>
            <a:endParaRPr lang="en-US" altLang="zh-TW" sz="3200"/>
          </a:p>
          <a:p>
            <a:pPr algn="ctr">
              <a:buNone/>
            </a:pPr>
            <a:r>
              <a:rPr lang="en-US" altLang="zh-TW" sz="3200"/>
              <a:t>Giới thiệu chức năng thêm mới, sửa đổi, hủy bỏ, gia hạn tài liệu</a:t>
            </a:r>
            <a:endParaRPr lang="zh-TW" altLang="en-US" sz="3200" dirty="0"/>
          </a:p>
        </p:txBody>
      </p:sp>
      <p:sp>
        <p:nvSpPr>
          <p:cNvPr id="4" name="投影片編號版面配置區 3"/>
          <p:cNvSpPr>
            <a:spLocks noGrp="1"/>
          </p:cNvSpPr>
          <p:nvPr>
            <p:ph type="sldNum" sz="quarter" idx="10"/>
          </p:nvPr>
        </p:nvSpPr>
        <p:spPr/>
        <p:txBody>
          <a:bodyPr/>
          <a:lstStyle/>
          <a:p>
            <a:fld id="{BDCD39C0-D1F8-4C60-B1F5-29418070D256}" type="slidenum">
              <a:rPr lang="en-US" altLang="zh-TW" smtClean="0"/>
              <a:pPr/>
              <a:t>20</a:t>
            </a:fld>
            <a:endParaRPr lang="en-US" altLang="zh-TW"/>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735419" y="191386"/>
            <a:ext cx="7772400" cy="609600"/>
          </a:xfrm>
        </p:spPr>
        <p:txBody>
          <a:bodyPr/>
          <a:lstStyle/>
          <a:p>
            <a:r>
              <a:rPr lang="en-US" altLang="zh-TW" sz="2800" b="1" dirty="0" err="1"/>
              <a:t>WebISO</a:t>
            </a:r>
            <a:r>
              <a:rPr lang="zh-TW" altLang="en-US" sz="2800" b="1" dirty="0"/>
              <a:t>文件新增</a:t>
            </a:r>
            <a:r>
              <a:rPr lang="zh-TW" altLang="en-US" sz="2800" b="1"/>
              <a:t>申請</a:t>
            </a:r>
            <a:br>
              <a:rPr lang="en-US" altLang="zh-TW" sz="2800" b="1"/>
            </a:br>
            <a:r>
              <a:rPr lang="en-US" altLang="zh-TW" sz="2800" b="1"/>
              <a:t>Đăng ký thêm mới tài liệu</a:t>
            </a:r>
            <a:endParaRPr lang="zh-TW" altLang="en-US" sz="2800" b="1" dirty="0"/>
          </a:p>
        </p:txBody>
      </p:sp>
      <p:sp>
        <p:nvSpPr>
          <p:cNvPr id="3" name="內容版面配置區 2"/>
          <p:cNvSpPr>
            <a:spLocks noGrp="1"/>
          </p:cNvSpPr>
          <p:nvPr>
            <p:ph idx="1"/>
          </p:nvPr>
        </p:nvSpPr>
        <p:spPr>
          <a:xfrm>
            <a:off x="800100" y="914400"/>
            <a:ext cx="7543800" cy="5638800"/>
          </a:xfrm>
        </p:spPr>
        <p:txBody>
          <a:bodyPr/>
          <a:lstStyle/>
          <a:p>
            <a:pPr lvl="1">
              <a:buNone/>
              <a:defRPr/>
            </a:pPr>
            <a:endParaRPr lang="en-US" altLang="zh-TW" sz="1600" dirty="0"/>
          </a:p>
          <a:p>
            <a:r>
              <a:rPr lang="zh-TW" altLang="en-US" dirty="0"/>
              <a:t>外來文件</a:t>
            </a:r>
            <a:r>
              <a:rPr lang="zh-TW" altLang="en-US"/>
              <a:t>新增 </a:t>
            </a:r>
            <a:r>
              <a:rPr lang="en-US" altLang="zh-TW"/>
              <a:t>Thêm mới tài liệu bên ngoài</a:t>
            </a:r>
            <a:endParaRPr lang="en-US" altLang="zh-TW" dirty="0"/>
          </a:p>
          <a:p>
            <a:pPr lvl="1">
              <a:buNone/>
            </a:pPr>
            <a:r>
              <a:rPr lang="zh-TW" altLang="en-US" sz="1600" dirty="0"/>
              <a:t>取得文件編號</a:t>
            </a:r>
            <a:r>
              <a:rPr lang="en-US" altLang="zh-TW" sz="1600" dirty="0">
                <a:sym typeface="Wingdings" pitchFamily="2" charset="2"/>
              </a:rPr>
              <a:t></a:t>
            </a:r>
            <a:r>
              <a:rPr lang="zh-TW" altLang="en-US" sz="1600" dirty="0">
                <a:sym typeface="Wingdings" pitchFamily="2" charset="2"/>
              </a:rPr>
              <a:t>填寫資料</a:t>
            </a:r>
            <a:r>
              <a:rPr lang="en-US" altLang="zh-TW" sz="1600" dirty="0">
                <a:sym typeface="Wingdings" pitchFamily="2" charset="2"/>
              </a:rPr>
              <a:t></a:t>
            </a:r>
            <a:r>
              <a:rPr lang="zh-TW" altLang="en-US" sz="1600" dirty="0">
                <a:sym typeface="Wingdings" pitchFamily="2" charset="2"/>
              </a:rPr>
              <a:t>上傳附件</a:t>
            </a:r>
            <a:r>
              <a:rPr lang="en-US" altLang="zh-TW" sz="1600" dirty="0">
                <a:sym typeface="Wingdings" pitchFamily="2" charset="2"/>
              </a:rPr>
              <a:t>Save </a:t>
            </a:r>
            <a:r>
              <a:rPr lang="en-US" altLang="zh-TW" sz="1600">
                <a:sym typeface="Wingdings" pitchFamily="2" charset="2"/>
              </a:rPr>
              <a:t>or Send</a:t>
            </a:r>
          </a:p>
          <a:p>
            <a:pPr lvl="1">
              <a:buNone/>
            </a:pPr>
            <a:r>
              <a:rPr lang="en-US" altLang="zh-TW" sz="1600">
                <a:sym typeface="Wingdings" pitchFamily="2" charset="2"/>
              </a:rPr>
              <a:t>Lấy mã tài liệu điền tài liệu up tài liệu  Save or Send</a:t>
            </a:r>
            <a:endParaRPr lang="en-US" altLang="zh-TW" sz="1600" dirty="0"/>
          </a:p>
          <a:p>
            <a:r>
              <a:rPr lang="en-US" altLang="zh-TW" dirty="0"/>
              <a:t>ISO</a:t>
            </a:r>
            <a:r>
              <a:rPr lang="zh-TW" altLang="en-US" dirty="0"/>
              <a:t>文件</a:t>
            </a:r>
            <a:r>
              <a:rPr lang="zh-TW" altLang="en-US"/>
              <a:t>新增 </a:t>
            </a:r>
            <a:r>
              <a:rPr lang="en-US" altLang="zh-TW"/>
              <a:t>thêm mới tài liệu ISO</a:t>
            </a:r>
            <a:endParaRPr lang="en-US" altLang="zh-TW" dirty="0"/>
          </a:p>
          <a:p>
            <a:pPr lvl="1">
              <a:buNone/>
            </a:pPr>
            <a:r>
              <a:rPr lang="zh-TW" altLang="en-US" sz="1600" dirty="0"/>
              <a:t>填寫資料</a:t>
            </a:r>
            <a:r>
              <a:rPr lang="en-US" altLang="zh-TW" sz="1600" dirty="0">
                <a:sym typeface="Wingdings" pitchFamily="2" charset="2"/>
              </a:rPr>
              <a:t>Save</a:t>
            </a:r>
            <a:r>
              <a:rPr lang="zh-TW" altLang="en-US" sz="1600" dirty="0">
                <a:sym typeface="Wingdings" pitchFamily="2" charset="2"/>
              </a:rPr>
              <a:t>系統產生文件編號</a:t>
            </a:r>
            <a:r>
              <a:rPr lang="en-US" altLang="zh-TW" sz="1600" dirty="0">
                <a:sym typeface="Wingdings" pitchFamily="2" charset="2"/>
              </a:rPr>
              <a:t></a:t>
            </a:r>
            <a:r>
              <a:rPr lang="zh-TW" altLang="en-US" sz="1600" dirty="0">
                <a:sym typeface="Wingdings" pitchFamily="2" charset="2"/>
              </a:rPr>
              <a:t>到我的工作</a:t>
            </a:r>
            <a:r>
              <a:rPr lang="en-US" altLang="zh-TW" sz="1600" dirty="0">
                <a:sym typeface="Wingdings" pitchFamily="2" charset="2"/>
              </a:rPr>
              <a:t>Edit</a:t>
            </a:r>
            <a:r>
              <a:rPr lang="zh-TW" altLang="en-US" sz="1600" dirty="0">
                <a:sym typeface="Wingdings" pitchFamily="2" charset="2"/>
              </a:rPr>
              <a:t>上傳附件</a:t>
            </a:r>
            <a:r>
              <a:rPr lang="en-US" altLang="zh-TW" sz="1600" dirty="0">
                <a:sym typeface="Wingdings" pitchFamily="2" charset="2"/>
              </a:rPr>
              <a:t> Save or </a:t>
            </a:r>
          </a:p>
          <a:p>
            <a:pPr lvl="1">
              <a:buNone/>
            </a:pPr>
            <a:r>
              <a:rPr lang="en-US" altLang="zh-TW" sz="1600">
                <a:sym typeface="Wingdings" pitchFamily="2" charset="2"/>
              </a:rPr>
              <a:t>Send </a:t>
            </a:r>
          </a:p>
          <a:p>
            <a:pPr lvl="1">
              <a:buNone/>
            </a:pPr>
            <a:r>
              <a:rPr lang="en-US" altLang="zh-TW" sz="1600">
                <a:sym typeface="Wingdings" pitchFamily="2" charset="2"/>
              </a:rPr>
              <a:t>Điền tài liệu  Save hệ thống tạo mã tài liệu vào công việc Edit up tài liệu save or send</a:t>
            </a:r>
            <a:endParaRPr lang="en-US" altLang="zh-TW" sz="1600" dirty="0"/>
          </a:p>
          <a:p>
            <a:r>
              <a:rPr lang="zh-TW" altLang="en-US" dirty="0"/>
              <a:t>內部規章</a:t>
            </a:r>
            <a:r>
              <a:rPr lang="zh-TW" altLang="en-US"/>
              <a:t>新增</a:t>
            </a:r>
            <a:r>
              <a:rPr lang="en-US" altLang="zh-TW"/>
              <a:t>Thêm mới quy định nội bộ</a:t>
            </a:r>
            <a:endParaRPr lang="en-US" altLang="zh-TW" dirty="0"/>
          </a:p>
          <a:p>
            <a:pPr lvl="1">
              <a:buNone/>
            </a:pPr>
            <a:r>
              <a:rPr lang="zh-TW" altLang="en-US" sz="1600" dirty="0"/>
              <a:t>同</a:t>
            </a:r>
            <a:r>
              <a:rPr lang="en-US" altLang="zh-TW" sz="1600" dirty="0"/>
              <a:t>ISO</a:t>
            </a:r>
            <a:r>
              <a:rPr lang="zh-TW" altLang="en-US" sz="1600"/>
              <a:t>文件 </a:t>
            </a:r>
            <a:r>
              <a:rPr lang="en-US" altLang="zh-TW" sz="1600"/>
              <a:t>Giống tài liệu ISO</a:t>
            </a:r>
            <a:endParaRPr lang="en-US" altLang="zh-TW" sz="1600" dirty="0"/>
          </a:p>
          <a:p>
            <a:pPr lvl="1">
              <a:buFont typeface="Wingdings" pitchFamily="2" charset="2"/>
              <a:buChar char="u"/>
            </a:pPr>
            <a:r>
              <a:rPr lang="en-US" altLang="zh-TW" sz="1600" dirty="0">
                <a:sym typeface="Wingdings" pitchFamily="2" charset="2"/>
              </a:rPr>
              <a:t>Save </a:t>
            </a:r>
            <a:r>
              <a:rPr lang="zh-TW" altLang="en-US" sz="1600" dirty="0">
                <a:sym typeface="Wingdings" pitchFamily="2" charset="2"/>
              </a:rPr>
              <a:t>：文件暫存不送到</a:t>
            </a:r>
            <a:r>
              <a:rPr lang="en-US" altLang="zh-TW" sz="1600" dirty="0">
                <a:sym typeface="Wingdings" pitchFamily="2" charset="2"/>
              </a:rPr>
              <a:t>portal</a:t>
            </a:r>
            <a:r>
              <a:rPr lang="zh-TW" altLang="en-US" sz="1600" dirty="0">
                <a:sym typeface="Wingdings" pitchFamily="2" charset="2"/>
              </a:rPr>
              <a:t>，仍可到我的工作</a:t>
            </a:r>
            <a:r>
              <a:rPr lang="zh-TW" altLang="en-US" sz="1600">
                <a:sym typeface="Wingdings" pitchFamily="2" charset="2"/>
              </a:rPr>
              <a:t>區</a:t>
            </a:r>
            <a:r>
              <a:rPr lang="en-US" altLang="zh-TW" sz="1600">
                <a:sym typeface="Wingdings" pitchFamily="2" charset="2"/>
              </a:rPr>
              <a:t>edit </a:t>
            </a:r>
          </a:p>
          <a:p>
            <a:pPr marL="457200" lvl="1" indent="0">
              <a:buNone/>
            </a:pPr>
            <a:r>
              <a:rPr lang="en-US" altLang="zh-TW" sz="1600">
                <a:sym typeface="Wingdings" pitchFamily="2" charset="2"/>
              </a:rPr>
              <a:t>Tài liệu tạm l</a:t>
            </a:r>
            <a:r>
              <a:rPr lang="vi-VN" altLang="zh-TW" sz="1600">
                <a:sym typeface="Wingdings" pitchFamily="2" charset="2"/>
              </a:rPr>
              <a:t>ư</a:t>
            </a:r>
            <a:r>
              <a:rPr lang="en-US" altLang="zh-TW" sz="1600">
                <a:sym typeface="Wingdings" pitchFamily="2" charset="2"/>
              </a:rPr>
              <a:t>u ko gửi đến portal, vẫn có thể edit trong khu vực công việc</a:t>
            </a:r>
            <a:endParaRPr lang="en-US" altLang="zh-TW" sz="1600" dirty="0">
              <a:sym typeface="Wingdings" pitchFamily="2" charset="2"/>
            </a:endParaRPr>
          </a:p>
          <a:p>
            <a:pPr lvl="1">
              <a:buFont typeface="Wingdings" pitchFamily="2" charset="2"/>
              <a:buChar char="u"/>
            </a:pPr>
            <a:r>
              <a:rPr lang="en-US" altLang="zh-TW" sz="1600" dirty="0">
                <a:sym typeface="Wingdings" pitchFamily="2" charset="2"/>
              </a:rPr>
              <a:t>Send </a:t>
            </a:r>
            <a:r>
              <a:rPr lang="zh-TW" altLang="en-US" sz="1600" dirty="0">
                <a:sym typeface="Wingdings" pitchFamily="2" charset="2"/>
              </a:rPr>
              <a:t>：文件送到</a:t>
            </a:r>
            <a:r>
              <a:rPr lang="en-US" altLang="zh-TW" sz="1600" dirty="0">
                <a:sym typeface="Wingdings" pitchFamily="2" charset="2"/>
              </a:rPr>
              <a:t>portal</a:t>
            </a:r>
            <a:r>
              <a:rPr lang="zh-TW" altLang="en-US" sz="1600" dirty="0">
                <a:sym typeface="Wingdings" pitchFamily="2" charset="2"/>
              </a:rPr>
              <a:t>跑簽核</a:t>
            </a:r>
            <a:r>
              <a:rPr lang="zh-TW" altLang="en-US" sz="1600">
                <a:sym typeface="Wingdings" pitchFamily="2" charset="2"/>
              </a:rPr>
              <a:t>流程</a:t>
            </a:r>
            <a:endParaRPr lang="en-US" altLang="zh-TW" sz="1600">
              <a:sym typeface="Wingdings" pitchFamily="2" charset="2"/>
            </a:endParaRPr>
          </a:p>
          <a:p>
            <a:pPr marL="457200" lvl="1" indent="0">
              <a:buNone/>
            </a:pPr>
            <a:r>
              <a:rPr lang="en-US" altLang="zh-TW" sz="1600">
                <a:sym typeface="Wingdings" pitchFamily="2" charset="2"/>
              </a:rPr>
              <a:t>Tài liệu gửi đến portal sẽ chạy ký</a:t>
            </a:r>
            <a:endParaRPr lang="en-US" altLang="zh-TW" sz="1600" dirty="0">
              <a:sym typeface="Wingdings" pitchFamily="2" charset="2"/>
            </a:endParaRPr>
          </a:p>
          <a:p>
            <a:pPr lvl="1">
              <a:buFont typeface="Wingdings" pitchFamily="2" charset="2"/>
              <a:buChar char="u"/>
            </a:pPr>
            <a:r>
              <a:rPr lang="zh-TW" altLang="en-US" sz="1600" b="1" dirty="0"/>
              <a:t>注意事項：</a:t>
            </a:r>
            <a:r>
              <a:rPr lang="en-US" altLang="zh-TW" sz="1600" b="1" dirty="0"/>
              <a:t>portal</a:t>
            </a:r>
            <a:r>
              <a:rPr lang="zh-TW" altLang="en-US" sz="1600" b="1" dirty="0"/>
              <a:t>單上無法修改任何資料，若要修改資料需要取消</a:t>
            </a:r>
            <a:r>
              <a:rPr lang="en-US" altLang="zh-TW" sz="1600" b="1" dirty="0"/>
              <a:t>portal</a:t>
            </a:r>
            <a:r>
              <a:rPr lang="zh-TW" altLang="en-US" sz="1600" b="1" dirty="0"/>
              <a:t>單回到我的工作區修改</a:t>
            </a:r>
            <a:endParaRPr lang="en-US" altLang="zh-TW" sz="1600" b="1" dirty="0"/>
          </a:p>
          <a:p>
            <a:pPr lvl="1">
              <a:buNone/>
            </a:pPr>
            <a:r>
              <a:rPr lang="en-US" altLang="zh-TW" sz="1600"/>
              <a:t>Chú ý: không thể sửa đổi bất cứ tài liệu nào trên đ</a:t>
            </a:r>
            <a:r>
              <a:rPr lang="vi-VN" altLang="zh-TW" sz="1600"/>
              <a:t>ơ</a:t>
            </a:r>
            <a:r>
              <a:rPr lang="en-US" altLang="zh-TW" sz="1600"/>
              <a:t>n portal, nếu muốn thay đổi phải hủy đ</a:t>
            </a:r>
            <a:r>
              <a:rPr lang="vi-VN" altLang="zh-TW" sz="1600"/>
              <a:t>ơ</a:t>
            </a:r>
            <a:r>
              <a:rPr lang="en-US" altLang="zh-TW" sz="1600"/>
              <a:t>n portal để quay về khu vực công việc của tôi mới sửa đc.</a:t>
            </a:r>
            <a:endParaRPr lang="en-US" altLang="zh-TW" sz="1600" dirty="0"/>
          </a:p>
          <a:p>
            <a:pPr lvl="1"/>
            <a:endParaRPr lang="zh-TW" altLang="en-US" sz="1400" dirty="0"/>
          </a:p>
        </p:txBody>
      </p:sp>
      <p:sp>
        <p:nvSpPr>
          <p:cNvPr id="4" name="投影片編號版面配置區 3"/>
          <p:cNvSpPr>
            <a:spLocks noGrp="1"/>
          </p:cNvSpPr>
          <p:nvPr>
            <p:ph type="sldNum" sz="quarter" idx="10"/>
          </p:nvPr>
        </p:nvSpPr>
        <p:spPr/>
        <p:txBody>
          <a:bodyPr/>
          <a:lstStyle/>
          <a:p>
            <a:fld id="{BDCD39C0-D1F8-4C60-B1F5-29418070D256}" type="slidenum">
              <a:rPr lang="en-US" altLang="zh-TW" smtClean="0"/>
              <a:pPr/>
              <a:t>21</a:t>
            </a:fld>
            <a:endParaRPr lang="en-US" altLang="zh-TW"/>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14400" y="165912"/>
            <a:ext cx="7772400" cy="609600"/>
          </a:xfrm>
        </p:spPr>
        <p:txBody>
          <a:bodyPr/>
          <a:lstStyle/>
          <a:p>
            <a:r>
              <a:rPr lang="en-US" altLang="zh-TW" sz="2800" b="1" dirty="0" err="1"/>
              <a:t>WebISO</a:t>
            </a:r>
            <a:r>
              <a:rPr lang="zh-TW" altLang="en-US" sz="2800" b="1" dirty="0"/>
              <a:t> 我的工</a:t>
            </a:r>
            <a:r>
              <a:rPr lang="zh-TW" altLang="en-US" sz="2800" b="1"/>
              <a:t>作</a:t>
            </a:r>
            <a:r>
              <a:rPr lang="vi-VN" altLang="zh-TW" sz="2800" b="1"/>
              <a:t>:</a:t>
            </a:r>
            <a:br>
              <a:rPr lang="en-US" altLang="zh-TW" sz="2800" b="1"/>
            </a:br>
            <a:r>
              <a:rPr lang="vi-VN" altLang="zh-TW" sz="2800" b="1"/>
              <a:t>WebISO công </a:t>
            </a:r>
            <a:r>
              <a:rPr lang="vi-VN" altLang="zh-TW" sz="2800" b="1" dirty="0"/>
              <a:t>việc của tôi</a:t>
            </a:r>
            <a:endParaRPr lang="zh-TW" altLang="en-US" sz="2800" b="1" dirty="0"/>
          </a:p>
        </p:txBody>
      </p:sp>
      <p:sp>
        <p:nvSpPr>
          <p:cNvPr id="3" name="內容版面配置區 2"/>
          <p:cNvSpPr>
            <a:spLocks noGrp="1"/>
          </p:cNvSpPr>
          <p:nvPr>
            <p:ph idx="1"/>
          </p:nvPr>
        </p:nvSpPr>
        <p:spPr>
          <a:xfrm>
            <a:off x="457200" y="1009650"/>
            <a:ext cx="8534399" cy="2667000"/>
          </a:xfrm>
        </p:spPr>
        <p:txBody>
          <a:bodyPr/>
          <a:lstStyle/>
          <a:p>
            <a:r>
              <a:rPr lang="zh-TW" altLang="en-US" sz="1200" dirty="0"/>
              <a:t>發單人的新增、修訂、廢止、展期工作狀</a:t>
            </a:r>
            <a:r>
              <a:rPr lang="zh-TW" altLang="en-US" sz="1200"/>
              <a:t>態</a:t>
            </a:r>
            <a:r>
              <a:rPr lang="vi-VN" altLang="zh-TW" sz="1200"/>
              <a:t>:</a:t>
            </a:r>
            <a:r>
              <a:rPr lang="en-US" altLang="zh-TW" sz="1200"/>
              <a:t>Trạng thái thêm mới,  sửa đổi, hủy bỏ, gia hạn của ng</a:t>
            </a:r>
            <a:r>
              <a:rPr lang="vi-VN" altLang="zh-TW" sz="1200"/>
              <a:t>ư</a:t>
            </a:r>
            <a:r>
              <a:rPr lang="en-US" altLang="zh-TW" sz="1200"/>
              <a:t>ời lập đ</a:t>
            </a:r>
            <a:r>
              <a:rPr lang="vi-VN" altLang="zh-TW" sz="1200"/>
              <a:t>ơ</a:t>
            </a:r>
            <a:r>
              <a:rPr lang="en-US" altLang="zh-TW" sz="1200"/>
              <a:t>n</a:t>
            </a:r>
            <a:endParaRPr lang="en-US" altLang="zh-TW" sz="1200" dirty="0"/>
          </a:p>
          <a:p>
            <a:pPr lvl="1"/>
            <a:r>
              <a:rPr lang="zh-TW" altLang="en-US" sz="1050" dirty="0"/>
              <a:t>申請中：尚未送至</a:t>
            </a:r>
            <a:r>
              <a:rPr lang="en-US" altLang="zh-TW" sz="1050" dirty="0"/>
              <a:t>Portal</a:t>
            </a:r>
            <a:r>
              <a:rPr lang="zh-TW" altLang="en-US" sz="1050" dirty="0"/>
              <a:t>產生會簽單，資料仍可</a:t>
            </a:r>
            <a:r>
              <a:rPr lang="zh-TW" altLang="en-US" sz="1050"/>
              <a:t>修改</a:t>
            </a:r>
            <a:r>
              <a:rPr lang="vi-VN" altLang="zh-TW" sz="1050"/>
              <a:t> </a:t>
            </a:r>
            <a:r>
              <a:rPr lang="en-US" altLang="zh-TW" sz="1050"/>
              <a:t>Đang </a:t>
            </a:r>
            <a:r>
              <a:rPr lang="vi-VN" altLang="zh-TW" sz="1050"/>
              <a:t>đăng kí:</a:t>
            </a:r>
            <a:r>
              <a:rPr lang="en-US" altLang="zh-TW" sz="1050"/>
              <a:t> ch</a:t>
            </a:r>
            <a:r>
              <a:rPr lang="vi-VN" altLang="zh-TW" sz="1050"/>
              <a:t>ư</a:t>
            </a:r>
            <a:r>
              <a:rPr lang="en-US" altLang="zh-TW" sz="1050"/>
              <a:t>a gửi lên </a:t>
            </a:r>
            <a:r>
              <a:rPr lang="vi-VN" altLang="zh-TW" sz="1050"/>
              <a:t>Portal</a:t>
            </a:r>
            <a:r>
              <a:rPr lang="en-US" altLang="zh-TW" sz="1050"/>
              <a:t> ký thì t</a:t>
            </a:r>
            <a:r>
              <a:rPr lang="vi-VN" altLang="zh-TW" sz="1050"/>
              <a:t>hông </a:t>
            </a:r>
            <a:r>
              <a:rPr lang="vi-VN" altLang="zh-TW" sz="1050" dirty="0"/>
              <a:t>tin vẫn có thể được sửa đổi.</a:t>
            </a:r>
            <a:endParaRPr lang="en-US" altLang="zh-TW" sz="1050" dirty="0"/>
          </a:p>
          <a:p>
            <a:pPr lvl="2"/>
            <a:r>
              <a:rPr lang="en-US" altLang="zh-TW" sz="1050" dirty="0"/>
              <a:t>Edit</a:t>
            </a:r>
            <a:r>
              <a:rPr lang="zh-TW" altLang="en-US" sz="1050" dirty="0"/>
              <a:t>：修改資料，修改後可選擇</a:t>
            </a:r>
            <a:r>
              <a:rPr lang="en-US" altLang="zh-TW" sz="1050" dirty="0"/>
              <a:t>RESAVE(</a:t>
            </a:r>
            <a:r>
              <a:rPr lang="zh-TW" altLang="en-US" sz="1050" dirty="0"/>
              <a:t>暫存</a:t>
            </a:r>
            <a:r>
              <a:rPr lang="en-US" altLang="zh-TW" sz="1050" dirty="0"/>
              <a:t>)</a:t>
            </a:r>
            <a:r>
              <a:rPr lang="zh-TW" altLang="en-US" sz="1050" dirty="0"/>
              <a:t>或</a:t>
            </a:r>
            <a:r>
              <a:rPr lang="en-US" altLang="zh-TW" sz="1050" dirty="0"/>
              <a:t>Send(</a:t>
            </a:r>
            <a:r>
              <a:rPr lang="zh-TW" altLang="en-US" sz="1050" dirty="0"/>
              <a:t>送出流程</a:t>
            </a:r>
            <a:r>
              <a:rPr lang="en-US" altLang="zh-TW" sz="1050" dirty="0"/>
              <a:t>)</a:t>
            </a:r>
            <a:r>
              <a:rPr lang="vi-VN" altLang="zh-TW" sz="1050" dirty="0"/>
              <a:t>:Sửa đổi dữ liệu. Sau khi sửa </a:t>
            </a:r>
            <a:r>
              <a:rPr lang="vi-VN" altLang="zh-TW" sz="1050"/>
              <a:t>đổi, </a:t>
            </a:r>
            <a:r>
              <a:rPr lang="vi-VN" altLang="zh-TW" sz="1050" dirty="0"/>
              <a:t>có thể chọn RESAVE (lưu trữ tạm thời) hoặc </a:t>
            </a:r>
            <a:r>
              <a:rPr lang="vi-VN" altLang="zh-TW" sz="1050"/>
              <a:t>Send (gửi</a:t>
            </a:r>
            <a:r>
              <a:rPr lang="vi-VN" altLang="zh-TW" sz="1050" dirty="0"/>
              <a:t>)</a:t>
            </a:r>
            <a:endParaRPr lang="en-US" altLang="zh-TW" sz="1050" dirty="0"/>
          </a:p>
          <a:p>
            <a:pPr lvl="2"/>
            <a:r>
              <a:rPr lang="en-US" altLang="zh-TW" sz="1050" dirty="0"/>
              <a:t>Del</a:t>
            </a:r>
            <a:r>
              <a:rPr lang="zh-TW" altLang="en-US" sz="1050" dirty="0"/>
              <a:t>：刪除這筆資料</a:t>
            </a:r>
            <a:r>
              <a:rPr lang="vi-VN" altLang="zh-TW" sz="1050" dirty="0"/>
              <a:t> (</a:t>
            </a:r>
            <a:r>
              <a:rPr lang="en-US" altLang="zh-TW" sz="1050" dirty="0" err="1"/>
              <a:t>Xóa</a:t>
            </a:r>
            <a:r>
              <a:rPr lang="en-US" altLang="zh-TW" sz="1050" dirty="0"/>
              <a:t> </a:t>
            </a:r>
            <a:r>
              <a:rPr lang="en-US" altLang="zh-TW" sz="1050" dirty="0" err="1"/>
              <a:t>dữ</a:t>
            </a:r>
            <a:r>
              <a:rPr lang="en-US" altLang="zh-TW" sz="1050" dirty="0"/>
              <a:t> </a:t>
            </a:r>
            <a:r>
              <a:rPr lang="en-US" altLang="zh-TW" sz="1050" dirty="0" err="1"/>
              <a:t>liệu</a:t>
            </a:r>
            <a:r>
              <a:rPr lang="en-US" altLang="zh-TW" sz="1050" dirty="0"/>
              <a:t> </a:t>
            </a:r>
            <a:r>
              <a:rPr lang="vi-VN" altLang="zh-TW" sz="1050" dirty="0"/>
              <a:t>này)</a:t>
            </a:r>
            <a:endParaRPr lang="en-US" altLang="zh-TW" sz="1050" dirty="0"/>
          </a:p>
          <a:p>
            <a:pPr lvl="1"/>
            <a:r>
              <a:rPr lang="zh-TW" altLang="en-US" sz="1050" dirty="0"/>
              <a:t>流程中：已送至</a:t>
            </a:r>
            <a:r>
              <a:rPr lang="en-US" altLang="zh-TW" sz="1050" dirty="0"/>
              <a:t>Portal</a:t>
            </a:r>
            <a:r>
              <a:rPr lang="zh-TW" altLang="en-US" sz="1050" dirty="0"/>
              <a:t>產生會簽單，未退件前資料不可修改</a:t>
            </a:r>
            <a:r>
              <a:rPr lang="vi-VN" altLang="zh-TW" sz="1050" dirty="0"/>
              <a:t>(Trong </a:t>
            </a:r>
            <a:r>
              <a:rPr lang="vi-VN" altLang="zh-TW" sz="1050"/>
              <a:t>quá trình</a:t>
            </a:r>
            <a:r>
              <a:rPr lang="en-US" altLang="zh-TW" sz="1050"/>
              <a:t> ký</a:t>
            </a:r>
            <a:r>
              <a:rPr lang="vi-VN" altLang="zh-TW" sz="1050"/>
              <a:t>:</a:t>
            </a:r>
            <a:r>
              <a:rPr lang="vi-VN" altLang="zh-TW" sz="1050" dirty="0"/>
              <a:t>Đã được gửi đến Portal </a:t>
            </a:r>
            <a:r>
              <a:rPr lang="vi-VN" altLang="zh-TW" sz="1050"/>
              <a:t>để tạo</a:t>
            </a:r>
            <a:r>
              <a:rPr lang="en-US" altLang="zh-TW" sz="1050"/>
              <a:t> mẫu đ</a:t>
            </a:r>
            <a:r>
              <a:rPr lang="vi-VN" altLang="zh-TW" sz="1050"/>
              <a:t>ơ</a:t>
            </a:r>
            <a:r>
              <a:rPr lang="en-US" altLang="zh-TW" sz="1050"/>
              <a:t>n</a:t>
            </a:r>
            <a:r>
              <a:rPr lang="vi-VN" altLang="zh-TW" sz="1050"/>
              <a:t>, </a:t>
            </a:r>
            <a:r>
              <a:rPr lang="vi-VN" altLang="zh-TW" sz="1050" dirty="0"/>
              <a:t>thông tin </a:t>
            </a:r>
            <a:r>
              <a:rPr lang="vi-VN" altLang="zh-TW" sz="1050"/>
              <a:t>không </a:t>
            </a:r>
            <a:r>
              <a:rPr lang="en-US" altLang="zh-TW" sz="1050"/>
              <a:t>thể</a:t>
            </a:r>
            <a:r>
              <a:rPr lang="vi-VN" altLang="zh-TW" sz="1050"/>
              <a:t> </a:t>
            </a:r>
            <a:r>
              <a:rPr lang="vi-VN" altLang="zh-TW" sz="1050" dirty="0"/>
              <a:t>sửa đổi trước khi trả </a:t>
            </a:r>
            <a:r>
              <a:rPr lang="vi-VN" altLang="zh-TW" sz="1050"/>
              <a:t>lại)</a:t>
            </a:r>
            <a:endParaRPr lang="en-US" altLang="zh-TW" sz="1050" dirty="0"/>
          </a:p>
          <a:p>
            <a:pPr lvl="2"/>
            <a:r>
              <a:rPr lang="en-US" altLang="zh-TW" sz="1050" dirty="0"/>
              <a:t>Open</a:t>
            </a:r>
            <a:r>
              <a:rPr lang="zh-TW" altLang="en-US" sz="1050" dirty="0"/>
              <a:t>：追蹤</a:t>
            </a:r>
            <a:r>
              <a:rPr lang="en-US" altLang="zh-TW" sz="1050" dirty="0"/>
              <a:t>Portal</a:t>
            </a:r>
            <a:r>
              <a:rPr lang="zh-TW" altLang="en-US" sz="1050" dirty="0"/>
              <a:t>單流程</a:t>
            </a:r>
            <a:r>
              <a:rPr lang="en-US" altLang="zh-TW" sz="1050" dirty="0"/>
              <a:t>(</a:t>
            </a:r>
            <a:r>
              <a:rPr lang="zh-TW" altLang="en-US" sz="1050" dirty="0"/>
              <a:t>需先登入</a:t>
            </a:r>
            <a:r>
              <a:rPr lang="en-US" altLang="zh-TW" sz="1050" dirty="0"/>
              <a:t>Portal)</a:t>
            </a:r>
            <a:r>
              <a:rPr lang="zh-TW" altLang="en-US" sz="1050" dirty="0"/>
              <a:t>，不適用匯入的資料</a:t>
            </a:r>
            <a:r>
              <a:rPr lang="vi-VN" altLang="zh-TW" sz="1050" dirty="0"/>
              <a:t>:Theo </a:t>
            </a:r>
            <a:r>
              <a:rPr lang="vi-VN" altLang="zh-TW" sz="1050"/>
              <a:t>dõi </a:t>
            </a:r>
            <a:r>
              <a:rPr lang="en-US" altLang="zh-TW" sz="1050"/>
              <a:t>l</a:t>
            </a:r>
            <a:r>
              <a:rPr lang="vi-VN" altLang="zh-TW" sz="1050"/>
              <a:t>ư</a:t>
            </a:r>
            <a:r>
              <a:rPr lang="en-US" altLang="zh-TW" sz="1050"/>
              <a:t>u trình </a:t>
            </a:r>
            <a:r>
              <a:rPr lang="vi-VN" altLang="zh-TW" sz="1050"/>
              <a:t>Portal </a:t>
            </a:r>
            <a:r>
              <a:rPr lang="vi-VN" altLang="zh-TW" sz="1050" dirty="0"/>
              <a:t>(yêu cầu đăng nhập vào Portal trước), Không áp dụng cho dữ liệu </a:t>
            </a:r>
            <a:r>
              <a:rPr lang="vi-VN" altLang="zh-TW" sz="1050"/>
              <a:t>nhập </a:t>
            </a:r>
            <a:r>
              <a:rPr lang="en-GB" altLang="zh-TW" sz="1050"/>
              <a:t>tổng hợp</a:t>
            </a:r>
            <a:endParaRPr lang="en-US" altLang="zh-TW" sz="1050" dirty="0"/>
          </a:p>
          <a:p>
            <a:pPr lvl="1"/>
            <a:r>
              <a:rPr lang="zh-TW" altLang="en-US" sz="1050" dirty="0"/>
              <a:t>已生效：文件已跑完</a:t>
            </a:r>
            <a:r>
              <a:rPr lang="en-US" altLang="zh-TW" sz="1050" dirty="0"/>
              <a:t>Portal</a:t>
            </a:r>
            <a:r>
              <a:rPr lang="zh-TW" altLang="en-US" sz="1050" dirty="0"/>
              <a:t>流程，但</a:t>
            </a:r>
            <a:r>
              <a:rPr lang="en-US" altLang="zh-TW" sz="1050" dirty="0"/>
              <a:t>DCC</a:t>
            </a:r>
            <a:r>
              <a:rPr lang="zh-TW" altLang="en-US" sz="1050" dirty="0"/>
              <a:t>未發</a:t>
            </a:r>
            <a:r>
              <a:rPr lang="zh-TW" altLang="en-US" sz="1050"/>
              <a:t>佈</a:t>
            </a:r>
            <a:r>
              <a:rPr lang="vi-VN" altLang="zh-TW" sz="1050"/>
              <a:t>  </a:t>
            </a:r>
            <a:r>
              <a:rPr lang="en-GB" altLang="zh-TW" sz="1050"/>
              <a:t>Có hiệu lực</a:t>
            </a:r>
            <a:r>
              <a:rPr lang="vi-VN" altLang="zh-TW" sz="1050"/>
              <a:t>: </a:t>
            </a:r>
            <a:r>
              <a:rPr lang="vi-VN" altLang="zh-TW" sz="1050" dirty="0"/>
              <a:t>Tài liệu đã hoàn tất quy trình Portal, nhưng DCC chưa phát hành</a:t>
            </a:r>
            <a:endParaRPr lang="en-US" altLang="zh-TW" sz="1050" dirty="0"/>
          </a:p>
          <a:p>
            <a:pPr lvl="1"/>
            <a:r>
              <a:rPr lang="zh-TW" altLang="en-US" sz="1050" dirty="0"/>
              <a:t>已發佈：新增、修訂、展期的發佈狀態，</a:t>
            </a:r>
            <a:r>
              <a:rPr lang="en-US" altLang="zh-TW" sz="1050" dirty="0"/>
              <a:t>DCC</a:t>
            </a:r>
            <a:r>
              <a:rPr lang="zh-TW" altLang="en-US" sz="1050" dirty="0"/>
              <a:t>已將文件上傳發佈，並公佈於公佈</a:t>
            </a:r>
            <a:r>
              <a:rPr lang="zh-TW" altLang="en-US" sz="1050"/>
              <a:t>欄</a:t>
            </a:r>
            <a:r>
              <a:rPr lang="vi-VN" altLang="zh-TW" sz="1050"/>
              <a:t>(</a:t>
            </a:r>
            <a:r>
              <a:rPr lang="en-GB" altLang="zh-TW" sz="1050"/>
              <a:t>Đã p</a:t>
            </a:r>
            <a:r>
              <a:rPr lang="vi-VN" altLang="zh-TW" sz="1050"/>
              <a:t>hát </a:t>
            </a:r>
            <a:r>
              <a:rPr lang="vi-VN" altLang="zh-TW" sz="1050" dirty="0"/>
              <a:t>hành</a:t>
            </a:r>
            <a:r>
              <a:rPr lang="vi-VN" altLang="zh-TW" sz="1050"/>
              <a:t>: </a:t>
            </a:r>
            <a:r>
              <a:rPr lang="en-GB" altLang="zh-TW" sz="1050"/>
              <a:t>Trạng thái đã phát hành của thểm mới, sửa đổi hoặc gia hạn </a:t>
            </a:r>
            <a:r>
              <a:rPr lang="vi-VN" altLang="zh-TW" sz="1050"/>
              <a:t>. </a:t>
            </a:r>
            <a:r>
              <a:rPr lang="vi-VN" altLang="zh-TW" sz="1050" dirty="0"/>
              <a:t>DCC </a:t>
            </a:r>
            <a:r>
              <a:rPr lang="vi-VN" altLang="zh-TW" sz="1050"/>
              <a:t>đã tải </a:t>
            </a:r>
            <a:r>
              <a:rPr lang="vi-VN" altLang="zh-TW" sz="1050" dirty="0"/>
              <a:t>tệp để phát hành và </a:t>
            </a:r>
            <a:r>
              <a:rPr lang="vi-VN" altLang="zh-TW" sz="1050"/>
              <a:t>đăng </a:t>
            </a:r>
            <a:r>
              <a:rPr lang="en-GB" altLang="zh-TW" sz="1050"/>
              <a:t>trên cột </a:t>
            </a:r>
            <a:r>
              <a:rPr lang="vi-VN" altLang="zh-TW" sz="1050"/>
              <a:t>thông </a:t>
            </a:r>
            <a:r>
              <a:rPr lang="vi-VN" altLang="zh-TW" sz="1050" dirty="0"/>
              <a:t>báo.</a:t>
            </a:r>
            <a:endParaRPr lang="en-US" altLang="zh-TW" sz="1050" dirty="0"/>
          </a:p>
          <a:p>
            <a:pPr lvl="1"/>
            <a:r>
              <a:rPr lang="zh-TW" altLang="en-US" sz="1050" dirty="0"/>
              <a:t>已廢止：廢止文件的發佈狀態，跑完</a:t>
            </a:r>
            <a:r>
              <a:rPr lang="en-US" altLang="zh-TW" sz="1050" dirty="0"/>
              <a:t>Portal</a:t>
            </a:r>
            <a:r>
              <a:rPr lang="zh-TW" altLang="en-US" sz="1050" dirty="0"/>
              <a:t>流程直接廢止並公佈於公佈欄。</a:t>
            </a:r>
            <a:r>
              <a:rPr lang="vi-VN" altLang="zh-TW" sz="1050" dirty="0"/>
              <a:t>(Đã hủy</a:t>
            </a:r>
            <a:r>
              <a:rPr lang="vi-VN" altLang="zh-TW" sz="1050"/>
              <a:t>: T</a:t>
            </a:r>
            <a:r>
              <a:rPr lang="en-GB" altLang="zh-TW" sz="1050"/>
              <a:t>rạng thái công bố tài liệu đã hủy</a:t>
            </a:r>
            <a:r>
              <a:rPr lang="vi-VN" altLang="zh-TW" sz="1050"/>
              <a:t>. </a:t>
            </a:r>
            <a:r>
              <a:rPr lang="vi-VN" altLang="zh-TW" sz="1050" dirty="0"/>
              <a:t>Sau khi chạy </a:t>
            </a:r>
            <a:r>
              <a:rPr lang="vi-VN" altLang="zh-TW" sz="1050"/>
              <a:t>quy trình</a:t>
            </a:r>
            <a:r>
              <a:rPr lang="en-GB" altLang="zh-TW" sz="1050"/>
              <a:t> </a:t>
            </a:r>
            <a:r>
              <a:rPr lang="vi-VN" altLang="zh-TW" sz="1050"/>
              <a:t>Portal</a:t>
            </a:r>
            <a:r>
              <a:rPr lang="vi-VN" altLang="zh-TW" sz="1050" dirty="0"/>
              <a:t>, nó sẽ </a:t>
            </a:r>
            <a:r>
              <a:rPr lang="vi-VN" altLang="zh-TW" sz="1050"/>
              <a:t>bị </a:t>
            </a:r>
            <a:r>
              <a:rPr lang="en-GB" altLang="zh-TW" sz="1050"/>
              <a:t>hủy</a:t>
            </a:r>
            <a:r>
              <a:rPr lang="vi-VN" altLang="zh-TW" sz="1050"/>
              <a:t> </a:t>
            </a:r>
            <a:r>
              <a:rPr lang="vi-VN" altLang="zh-TW" sz="1050" dirty="0"/>
              <a:t>bỏ </a:t>
            </a:r>
            <a:r>
              <a:rPr lang="vi-VN" altLang="zh-TW" sz="1050"/>
              <a:t>và </a:t>
            </a:r>
            <a:r>
              <a:rPr lang="en-GB" altLang="zh-TW" sz="1050"/>
              <a:t>đăng </a:t>
            </a:r>
            <a:r>
              <a:rPr lang="vi-VN" altLang="zh-TW" sz="1050"/>
              <a:t>trên </a:t>
            </a:r>
            <a:r>
              <a:rPr lang="en-GB" altLang="zh-TW" sz="1050"/>
              <a:t>ô</a:t>
            </a:r>
            <a:r>
              <a:rPr lang="vi-VN" altLang="zh-TW" sz="1050"/>
              <a:t> </a:t>
            </a:r>
            <a:r>
              <a:rPr lang="vi-VN" altLang="zh-TW" sz="1050" dirty="0"/>
              <a:t>thông báo.</a:t>
            </a:r>
            <a:endParaRPr lang="en-US" altLang="zh-TW" sz="1050" dirty="0"/>
          </a:p>
          <a:p>
            <a:pPr lvl="1"/>
            <a:endParaRPr lang="en-US" altLang="zh-TW" sz="1050" dirty="0"/>
          </a:p>
          <a:p>
            <a:pPr lvl="1"/>
            <a:endParaRPr lang="zh-TW" altLang="en-US" sz="1050" dirty="0"/>
          </a:p>
        </p:txBody>
      </p:sp>
      <p:sp>
        <p:nvSpPr>
          <p:cNvPr id="4" name="投影片編號版面配置區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DCD39C0-D1F8-4C60-B1F5-29418070D256}" type="slidenum">
              <a:rPr kumimoji="1" lang="en-US" altLang="zh-TW" sz="1600" b="0" i="0" u="none" strike="noStrike" kern="1200" cap="none" spc="0" normalizeH="0" baseline="0" noProof="0" smtClean="0">
                <a:ln>
                  <a:noFill/>
                </a:ln>
                <a:solidFill>
                  <a:srgbClr val="FFFFFF"/>
                </a:solidFill>
                <a:effectLst/>
                <a:uLnTx/>
                <a:uFillTx/>
                <a:latin typeface="Arial"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22</a:t>
            </a:fld>
            <a:endParaRPr kumimoji="1" lang="en-US" altLang="zh-TW" sz="1600" b="0" i="0" u="none" strike="noStrike" kern="1200" cap="none" spc="0" normalizeH="0" baseline="0" noProof="0">
              <a:ln>
                <a:noFill/>
              </a:ln>
              <a:solidFill>
                <a:srgbClr val="FFFFFF"/>
              </a:solidFill>
              <a:effectLst/>
              <a:uLnTx/>
              <a:uFillTx/>
              <a:latin typeface="Arial" charset="0"/>
              <a:ea typeface="PMingLiU" pitchFamily="18" charset="-120"/>
              <a:cs typeface="+mn-cs"/>
            </a:endParaRPr>
          </a:p>
        </p:txBody>
      </p:sp>
      <p:pic>
        <p:nvPicPr>
          <p:cNvPr id="8196" name="Picture 4"/>
          <p:cNvPicPr>
            <a:picLocks noChangeAspect="1" noChangeArrowheads="1"/>
          </p:cNvPicPr>
          <p:nvPr/>
        </p:nvPicPr>
        <p:blipFill>
          <a:blip r:embed="rId2" cstate="print"/>
          <a:srcRect/>
          <a:stretch>
            <a:fillRect/>
          </a:stretch>
        </p:blipFill>
        <p:spPr bwMode="auto">
          <a:xfrm>
            <a:off x="457200" y="3657600"/>
            <a:ext cx="8229600" cy="2667000"/>
          </a:xfrm>
          <a:prstGeom prst="rect">
            <a:avLst/>
          </a:prstGeom>
          <a:noFill/>
          <a:ln w="9525">
            <a:noFill/>
            <a:miter lim="800000"/>
            <a:headEnd/>
            <a:tailEnd/>
          </a:ln>
        </p:spPr>
      </p:pic>
      <p:sp>
        <p:nvSpPr>
          <p:cNvPr id="11" name="矩形 10"/>
          <p:cNvSpPr/>
          <p:nvPr/>
        </p:nvSpPr>
        <p:spPr>
          <a:xfrm>
            <a:off x="533400" y="4876800"/>
            <a:ext cx="838200"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1" lang="zh-TW" altLang="en-US" sz="1800" b="0" i="0" u="none" strike="noStrike" kern="1200" cap="none" spc="0" normalizeH="0" baseline="0" noProof="0">
              <a:ln>
                <a:noFill/>
              </a:ln>
              <a:solidFill>
                <a:srgbClr val="FFFFFF"/>
              </a:solidFill>
              <a:effectLst/>
              <a:uLnTx/>
              <a:uFillTx/>
              <a:latin typeface="Arial"/>
              <a:ea typeface="PMingLiU"/>
              <a:cs typeface="+mn-cs"/>
            </a:endParaRPr>
          </a:p>
        </p:txBody>
      </p:sp>
      <p:sp>
        <p:nvSpPr>
          <p:cNvPr id="12" name="矩形 11"/>
          <p:cNvSpPr/>
          <p:nvPr/>
        </p:nvSpPr>
        <p:spPr>
          <a:xfrm>
            <a:off x="1981200" y="4267200"/>
            <a:ext cx="838200"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1" lang="zh-TW" altLang="en-US" sz="1800" b="0" i="0" u="none" strike="noStrike" kern="1200" cap="none" spc="0" normalizeH="0" baseline="0" noProof="0">
              <a:ln>
                <a:noFill/>
              </a:ln>
              <a:solidFill>
                <a:srgbClr val="FFFFFF"/>
              </a:solidFill>
              <a:effectLst/>
              <a:uLnTx/>
              <a:uFillTx/>
              <a:latin typeface="Arial"/>
              <a:ea typeface="PMingLiU"/>
              <a:cs typeface="+mn-cs"/>
            </a:endParaRPr>
          </a:p>
        </p:txBody>
      </p:sp>
      <p:sp>
        <p:nvSpPr>
          <p:cNvPr id="13" name="矩形 12"/>
          <p:cNvSpPr/>
          <p:nvPr/>
        </p:nvSpPr>
        <p:spPr>
          <a:xfrm>
            <a:off x="6172200" y="4572000"/>
            <a:ext cx="381000" cy="1752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1" lang="zh-TW" altLang="en-US" sz="1800" b="0" i="0" u="none" strike="noStrike" kern="1200" cap="none" spc="0" normalizeH="0" baseline="0" noProof="0">
              <a:ln>
                <a:noFill/>
              </a:ln>
              <a:solidFill>
                <a:srgbClr val="FFFFFF"/>
              </a:solidFill>
              <a:effectLst/>
              <a:uLnTx/>
              <a:uFillTx/>
              <a:latin typeface="Arial"/>
              <a:ea typeface="PMingLiU"/>
              <a:cs typeface="+mn-cs"/>
            </a:endParaRPr>
          </a:p>
        </p:txBody>
      </p:sp>
    </p:spTree>
    <p:extLst>
      <p:ext uri="{BB962C8B-B14F-4D97-AF65-F5344CB8AC3E}">
        <p14:creationId xmlns:p14="http://schemas.microsoft.com/office/powerpoint/2010/main" val="3062018904"/>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143000" y="59365"/>
            <a:ext cx="7772400" cy="609600"/>
          </a:xfrm>
        </p:spPr>
        <p:txBody>
          <a:bodyPr/>
          <a:lstStyle/>
          <a:p>
            <a:r>
              <a:rPr lang="en-US" altLang="zh-TW" sz="3200" b="1" dirty="0" err="1"/>
              <a:t>WebISO</a:t>
            </a:r>
            <a:r>
              <a:rPr lang="zh-TW" altLang="en-US" sz="3200" b="1" dirty="0"/>
              <a:t> 我的工作</a:t>
            </a:r>
            <a:r>
              <a:rPr lang="vi-VN" altLang="zh-TW" sz="3200" b="1" dirty="0"/>
              <a:t> </a:t>
            </a:r>
            <a:br>
              <a:rPr lang="en-US" altLang="zh-TW" sz="3200" b="1" dirty="0"/>
            </a:br>
            <a:r>
              <a:rPr lang="vi-VN" altLang="zh-TW" sz="3200" b="1" dirty="0"/>
              <a:t>(WebISO công việc của tôi)</a:t>
            </a:r>
            <a:endParaRPr lang="zh-TW" altLang="en-US" sz="3200" dirty="0"/>
          </a:p>
        </p:txBody>
      </p:sp>
      <p:sp>
        <p:nvSpPr>
          <p:cNvPr id="3" name="內容版面配置區 2"/>
          <p:cNvSpPr>
            <a:spLocks noGrp="1"/>
          </p:cNvSpPr>
          <p:nvPr>
            <p:ph idx="1"/>
          </p:nvPr>
        </p:nvSpPr>
        <p:spPr>
          <a:xfrm>
            <a:off x="685800" y="990600"/>
            <a:ext cx="7772400" cy="1371600"/>
          </a:xfrm>
        </p:spPr>
        <p:txBody>
          <a:bodyPr/>
          <a:lstStyle/>
          <a:p>
            <a:r>
              <a:rPr lang="zh-TW" altLang="en-US" sz="1800" dirty="0"/>
              <a:t>文件修改</a:t>
            </a:r>
            <a:r>
              <a:rPr lang="vi-VN" altLang="zh-TW" sz="1800" dirty="0"/>
              <a:t>Edit:</a:t>
            </a:r>
            <a:r>
              <a:rPr lang="en-US" sz="1800" b="0" dirty="0" err="1">
                <a:solidFill>
                  <a:srgbClr val="222222"/>
                </a:solidFill>
                <a:latin typeface="arial" panose="020B0604020202020204" pitchFamily="34" charset="0"/>
              </a:rPr>
              <a:t>Sửa</a:t>
            </a:r>
            <a:r>
              <a:rPr lang="en-US" sz="1800" b="0" dirty="0">
                <a:solidFill>
                  <a:srgbClr val="222222"/>
                </a:solidFill>
                <a:latin typeface="arial" panose="020B0604020202020204" pitchFamily="34" charset="0"/>
              </a:rPr>
              <a:t> </a:t>
            </a:r>
            <a:r>
              <a:rPr lang="en-US" sz="1800" b="0" dirty="0" err="1">
                <a:solidFill>
                  <a:srgbClr val="222222"/>
                </a:solidFill>
                <a:latin typeface="arial" panose="020B0604020202020204" pitchFamily="34" charset="0"/>
              </a:rPr>
              <a:t>đổi</a:t>
            </a:r>
            <a:r>
              <a:rPr lang="en-US" sz="1800" b="0" dirty="0">
                <a:solidFill>
                  <a:srgbClr val="222222"/>
                </a:solidFill>
                <a:latin typeface="arial" panose="020B0604020202020204" pitchFamily="34" charset="0"/>
              </a:rPr>
              <a:t> </a:t>
            </a:r>
            <a:r>
              <a:rPr lang="en-US" sz="1800" b="0" dirty="0" err="1">
                <a:solidFill>
                  <a:srgbClr val="222222"/>
                </a:solidFill>
                <a:latin typeface="arial" panose="020B0604020202020204" pitchFamily="34" charset="0"/>
              </a:rPr>
              <a:t>tập</a:t>
            </a:r>
            <a:r>
              <a:rPr lang="en-US" sz="1800" b="0" dirty="0">
                <a:solidFill>
                  <a:srgbClr val="222222"/>
                </a:solidFill>
                <a:latin typeface="arial" panose="020B0604020202020204" pitchFamily="34" charset="0"/>
              </a:rPr>
              <a:t> tin</a:t>
            </a:r>
            <a:r>
              <a:rPr lang="vi-VN" sz="1800" b="0" dirty="0">
                <a:solidFill>
                  <a:srgbClr val="222222"/>
                </a:solidFill>
                <a:latin typeface="arial" panose="020B0604020202020204" pitchFamily="34" charset="0"/>
              </a:rPr>
              <a:t> Edit</a:t>
            </a:r>
            <a:endParaRPr lang="en-US" altLang="zh-TW" sz="1800" dirty="0"/>
          </a:p>
          <a:p>
            <a:pPr lvl="1"/>
            <a:r>
              <a:rPr lang="zh-TW" altLang="en-US" sz="1600" dirty="0"/>
              <a:t>可將先前上傳文件</a:t>
            </a:r>
            <a:r>
              <a:rPr lang="en-US" altLang="zh-TW" sz="1600" dirty="0"/>
              <a:t>Download</a:t>
            </a:r>
            <a:r>
              <a:rPr lang="zh-TW" altLang="en-US" sz="1600" dirty="0"/>
              <a:t>下來確認</a:t>
            </a:r>
            <a:r>
              <a:rPr lang="vi-VN" altLang="zh-TW" sz="1600" dirty="0"/>
              <a:t>(Tải xuống các tệp đã tải lên trước đó để xác nhận)</a:t>
            </a:r>
            <a:endParaRPr lang="en-US" altLang="zh-TW" sz="1600" dirty="0"/>
          </a:p>
          <a:p>
            <a:pPr lvl="1"/>
            <a:r>
              <a:rPr lang="en-US" altLang="zh-TW" sz="1600" dirty="0" err="1"/>
              <a:t>ReSave</a:t>
            </a:r>
            <a:r>
              <a:rPr lang="zh-TW" altLang="en-US" sz="1600" dirty="0"/>
              <a:t>：暫存在發單人身上，資料仍可修改</a:t>
            </a:r>
            <a:r>
              <a:rPr lang="vi-VN" altLang="zh-TW" sz="1600" dirty="0"/>
              <a:t>(Lưu trữ </a:t>
            </a:r>
            <a:r>
              <a:rPr lang="vi-VN" altLang="zh-TW" sz="1600"/>
              <a:t>tạm thời, </a:t>
            </a:r>
            <a:r>
              <a:rPr lang="vi-VN" altLang="zh-TW" sz="1600" dirty="0"/>
              <a:t>dữ liệu vẫn có thể được sửa đổi)</a:t>
            </a:r>
            <a:endParaRPr lang="en-US" altLang="zh-TW" sz="1600" dirty="0"/>
          </a:p>
          <a:p>
            <a:pPr lvl="1"/>
            <a:r>
              <a:rPr lang="en-US" altLang="zh-TW" sz="1600" dirty="0"/>
              <a:t>Send</a:t>
            </a:r>
            <a:r>
              <a:rPr lang="zh-TW" altLang="en-US" sz="1600" dirty="0"/>
              <a:t>：送出至</a:t>
            </a:r>
            <a:r>
              <a:rPr lang="en-US" altLang="zh-TW" sz="1600" dirty="0"/>
              <a:t>Portal</a:t>
            </a:r>
            <a:r>
              <a:rPr lang="zh-TW" altLang="en-US" sz="1600" dirty="0"/>
              <a:t>由系統自動產生</a:t>
            </a:r>
            <a:r>
              <a:rPr lang="en-US" altLang="zh-TW" sz="1600" dirty="0"/>
              <a:t>Portal</a:t>
            </a:r>
            <a:r>
              <a:rPr lang="zh-TW" altLang="en-US" sz="1600" dirty="0"/>
              <a:t>申請單進行會簽</a:t>
            </a:r>
            <a:r>
              <a:rPr lang="vi-VN" altLang="zh-TW" sz="1600" dirty="0"/>
              <a:t>(Gửi tới Portal và hệ thống sẽ tự động tạo một mẫu đơn đăng ký </a:t>
            </a:r>
            <a:r>
              <a:rPr lang="vi-VN" altLang="zh-TW" sz="1600"/>
              <a:t>Portal </a:t>
            </a:r>
            <a:r>
              <a:rPr lang="en-US" altLang="zh-TW" sz="1600"/>
              <a:t>chạy ký</a:t>
            </a:r>
            <a:r>
              <a:rPr lang="vi-VN" altLang="zh-TW" sz="1600"/>
              <a:t>)</a:t>
            </a:r>
            <a:endParaRPr lang="zh-TW" altLang="en-US" sz="1600" dirty="0"/>
          </a:p>
        </p:txBody>
      </p:sp>
      <p:sp>
        <p:nvSpPr>
          <p:cNvPr id="4" name="投影片編號版面配置區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DCD39C0-D1F8-4C60-B1F5-29418070D256}" type="slidenum">
              <a:rPr kumimoji="1" lang="en-US" altLang="zh-TW" sz="1600" b="0" i="0" u="none" strike="noStrike" kern="1200" cap="none" spc="0" normalizeH="0" baseline="0" noProof="0" smtClean="0">
                <a:ln>
                  <a:noFill/>
                </a:ln>
                <a:solidFill>
                  <a:srgbClr val="FFFFFF"/>
                </a:solidFill>
                <a:effectLst/>
                <a:uLnTx/>
                <a:uFillTx/>
                <a:latin typeface="Arial"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23</a:t>
            </a:fld>
            <a:endParaRPr kumimoji="1" lang="en-US" altLang="zh-TW" sz="1600" b="0" i="0" u="none" strike="noStrike" kern="1200" cap="none" spc="0" normalizeH="0" baseline="0" noProof="0">
              <a:ln>
                <a:noFill/>
              </a:ln>
              <a:solidFill>
                <a:srgbClr val="FFFFFF"/>
              </a:solidFill>
              <a:effectLst/>
              <a:uLnTx/>
              <a:uFillTx/>
              <a:latin typeface="Arial" charset="0"/>
              <a:ea typeface="PMingLiU" pitchFamily="18" charset="-120"/>
              <a:cs typeface="+mn-cs"/>
            </a:endParaRPr>
          </a:p>
        </p:txBody>
      </p:sp>
      <p:pic>
        <p:nvPicPr>
          <p:cNvPr id="13314" name="Picture 2"/>
          <p:cNvPicPr>
            <a:picLocks noChangeAspect="1" noChangeArrowheads="1"/>
          </p:cNvPicPr>
          <p:nvPr/>
        </p:nvPicPr>
        <p:blipFill>
          <a:blip r:embed="rId2" cstate="print"/>
          <a:srcRect/>
          <a:stretch>
            <a:fillRect/>
          </a:stretch>
        </p:blipFill>
        <p:spPr bwMode="auto">
          <a:xfrm>
            <a:off x="1447800" y="2899833"/>
            <a:ext cx="6477000" cy="3577167"/>
          </a:xfrm>
          <a:prstGeom prst="rect">
            <a:avLst/>
          </a:prstGeom>
          <a:noFill/>
          <a:ln w="9525">
            <a:noFill/>
            <a:miter lim="800000"/>
            <a:headEnd/>
            <a:tailEnd/>
          </a:ln>
        </p:spPr>
      </p:pic>
      <p:sp>
        <p:nvSpPr>
          <p:cNvPr id="6" name="矩形 5"/>
          <p:cNvSpPr/>
          <p:nvPr/>
        </p:nvSpPr>
        <p:spPr>
          <a:xfrm>
            <a:off x="4457700" y="5484284"/>
            <a:ext cx="685800"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1" lang="zh-TW" altLang="en-US" sz="1800" b="0" i="0" u="none" strike="noStrike" kern="1200" cap="none" spc="0" normalizeH="0" baseline="0" noProof="0">
              <a:ln>
                <a:noFill/>
              </a:ln>
              <a:solidFill>
                <a:srgbClr val="FFFFFF"/>
              </a:solidFill>
              <a:effectLst/>
              <a:uLnTx/>
              <a:uFillTx/>
              <a:latin typeface="Arial"/>
              <a:ea typeface="PMingLiU"/>
              <a:cs typeface="+mn-cs"/>
            </a:endParaRPr>
          </a:p>
        </p:txBody>
      </p:sp>
      <p:sp>
        <p:nvSpPr>
          <p:cNvPr id="7" name="矩形 6"/>
          <p:cNvSpPr/>
          <p:nvPr/>
        </p:nvSpPr>
        <p:spPr>
          <a:xfrm>
            <a:off x="4191000" y="6096000"/>
            <a:ext cx="1219200" cy="3810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1" lang="zh-TW" altLang="en-US" sz="1800" b="0" i="0" u="none" strike="noStrike" kern="1200" cap="none" spc="0" normalizeH="0" baseline="0" noProof="0">
              <a:ln>
                <a:noFill/>
              </a:ln>
              <a:solidFill>
                <a:srgbClr val="FFFFFF"/>
              </a:solidFill>
              <a:effectLst/>
              <a:uLnTx/>
              <a:uFillTx/>
              <a:latin typeface="Arial"/>
              <a:ea typeface="PMingLiU"/>
              <a:cs typeface="+mn-cs"/>
            </a:endParaRPr>
          </a:p>
        </p:txBody>
      </p:sp>
    </p:spTree>
    <p:extLst>
      <p:ext uri="{BB962C8B-B14F-4D97-AF65-F5344CB8AC3E}">
        <p14:creationId xmlns:p14="http://schemas.microsoft.com/office/powerpoint/2010/main" val="563640361"/>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85800" y="196623"/>
            <a:ext cx="7772400" cy="609600"/>
          </a:xfrm>
        </p:spPr>
        <p:txBody>
          <a:bodyPr/>
          <a:lstStyle/>
          <a:p>
            <a:r>
              <a:rPr lang="zh-TW" altLang="en-US" sz="2800" b="1" dirty="0"/>
              <a:t>外來文件</a:t>
            </a:r>
            <a:r>
              <a:rPr lang="zh-TW" altLang="en-US" sz="2800" b="1"/>
              <a:t>新增</a:t>
            </a:r>
            <a:br>
              <a:rPr lang="en-US" altLang="zh-TW" sz="2800" b="1"/>
            </a:br>
            <a:r>
              <a:rPr lang="en-US" altLang="zh-TW" sz="2800" b="1"/>
              <a:t>Thêm mới tài liệu bên ngoài</a:t>
            </a:r>
            <a:endParaRPr lang="zh-TW" altLang="en-US" sz="2800" b="1" dirty="0"/>
          </a:p>
        </p:txBody>
      </p:sp>
      <p:sp>
        <p:nvSpPr>
          <p:cNvPr id="3" name="內容版面配置區 2"/>
          <p:cNvSpPr>
            <a:spLocks noGrp="1"/>
          </p:cNvSpPr>
          <p:nvPr>
            <p:ph idx="1"/>
          </p:nvPr>
        </p:nvSpPr>
        <p:spPr>
          <a:xfrm>
            <a:off x="381000" y="914400"/>
            <a:ext cx="8610600" cy="1371600"/>
          </a:xfrm>
        </p:spPr>
        <p:txBody>
          <a:bodyPr/>
          <a:lstStyle/>
          <a:p>
            <a:r>
              <a:rPr lang="zh-TW" altLang="en-US" sz="1200" dirty="0"/>
              <a:t>文件新增</a:t>
            </a:r>
            <a:r>
              <a:rPr lang="en-US" altLang="zh-TW" sz="1200" dirty="0" err="1"/>
              <a:t>Thêm</a:t>
            </a:r>
            <a:r>
              <a:rPr lang="en-US" altLang="zh-TW" sz="1200" dirty="0"/>
              <a:t> </a:t>
            </a:r>
            <a:r>
              <a:rPr lang="en-US" altLang="zh-TW" sz="1200" dirty="0" err="1"/>
              <a:t>mới</a:t>
            </a:r>
            <a:r>
              <a:rPr lang="en-US" altLang="zh-TW" sz="1200" dirty="0"/>
              <a:t> </a:t>
            </a:r>
            <a:r>
              <a:rPr lang="en-US" altLang="zh-TW" sz="1200" dirty="0" err="1"/>
              <a:t>tài</a:t>
            </a:r>
            <a:r>
              <a:rPr lang="en-US" altLang="zh-TW" sz="1200" dirty="0"/>
              <a:t> </a:t>
            </a:r>
            <a:r>
              <a:rPr lang="en-US" altLang="zh-TW" sz="1200" dirty="0" err="1"/>
              <a:t>liệu</a:t>
            </a:r>
            <a:r>
              <a:rPr lang="zh-TW" altLang="en-US" sz="1200" dirty="0"/>
              <a:t>：</a:t>
            </a:r>
            <a:r>
              <a:rPr lang="vi-VN" altLang="zh-TW" sz="1200" dirty="0"/>
              <a:t>Đối vơi bên có chứng chỉ như chứng chỉ ISO, ESD, chứng chỉ về an toàn môi trường.... vào mục này </a:t>
            </a:r>
            <a:endParaRPr lang="en-US" altLang="zh-TW" sz="1200" dirty="0"/>
          </a:p>
          <a:p>
            <a:pPr lvl="1"/>
            <a:r>
              <a:rPr lang="en-US" altLang="zh-TW" sz="1100" dirty="0">
                <a:sym typeface="Wingdings" pitchFamily="2" charset="2"/>
              </a:rPr>
              <a:t>.</a:t>
            </a:r>
          </a:p>
          <a:p>
            <a:pPr lvl="1"/>
            <a:endParaRPr lang="zh-TW" altLang="en-US" sz="1100" dirty="0"/>
          </a:p>
        </p:txBody>
      </p:sp>
      <p:sp>
        <p:nvSpPr>
          <p:cNvPr id="4" name="投影片編號版面配置區 3"/>
          <p:cNvSpPr>
            <a:spLocks noGrp="1"/>
          </p:cNvSpPr>
          <p:nvPr>
            <p:ph type="sldNum" sz="quarter" idx="10"/>
          </p:nvPr>
        </p:nvSpPr>
        <p:spPr/>
        <p:txBody>
          <a:bodyPr/>
          <a:lstStyle/>
          <a:p>
            <a:fld id="{BDCD39C0-D1F8-4C60-B1F5-29418070D256}" type="slidenum">
              <a:rPr lang="en-US" altLang="zh-TW" smtClean="0"/>
              <a:pPr/>
              <a:t>24</a:t>
            </a:fld>
            <a:endParaRPr lang="en-US" altLang="zh-TW"/>
          </a:p>
        </p:txBody>
      </p:sp>
      <p:cxnSp>
        <p:nvCxnSpPr>
          <p:cNvPr id="11" name="直線單箭頭接點 10"/>
          <p:cNvCxnSpPr>
            <a:cxnSpLocks/>
          </p:cNvCxnSpPr>
          <p:nvPr/>
        </p:nvCxnSpPr>
        <p:spPr>
          <a:xfrm flipV="1">
            <a:off x="6858000" y="3429000"/>
            <a:ext cx="381000" cy="53340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81ABD78A-8471-4D95-908B-E836CD40FF77}"/>
              </a:ext>
            </a:extLst>
          </p:cNvPr>
          <p:cNvPicPr>
            <a:picLocks noChangeAspect="1"/>
          </p:cNvPicPr>
          <p:nvPr/>
        </p:nvPicPr>
        <p:blipFill>
          <a:blip r:embed="rId2"/>
          <a:stretch>
            <a:fillRect/>
          </a:stretch>
        </p:blipFill>
        <p:spPr>
          <a:xfrm>
            <a:off x="180975" y="1345520"/>
            <a:ext cx="8839200" cy="4960030"/>
          </a:xfrm>
          <a:prstGeom prst="rect">
            <a:avLst/>
          </a:prstGeom>
        </p:spPr>
      </p:pic>
    </p:spTree>
    <p:extLst>
      <p:ext uri="{BB962C8B-B14F-4D97-AF65-F5344CB8AC3E}">
        <p14:creationId xmlns:p14="http://schemas.microsoft.com/office/powerpoint/2010/main" val="3614181211"/>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85800" y="196623"/>
            <a:ext cx="7772400" cy="609600"/>
          </a:xfrm>
        </p:spPr>
        <p:txBody>
          <a:bodyPr/>
          <a:lstStyle/>
          <a:p>
            <a:r>
              <a:rPr lang="zh-TW" altLang="en-US" sz="2800" b="1" dirty="0"/>
              <a:t>外來文件</a:t>
            </a:r>
            <a:r>
              <a:rPr lang="zh-TW" altLang="en-US" sz="2800" b="1"/>
              <a:t>新增</a:t>
            </a:r>
            <a:br>
              <a:rPr lang="en-US" altLang="zh-TW" sz="2800" b="1"/>
            </a:br>
            <a:r>
              <a:rPr lang="en-US" altLang="zh-TW" sz="2800" b="1"/>
              <a:t>Thêm mới tài liệu bên ngoài</a:t>
            </a:r>
            <a:endParaRPr lang="zh-TW" altLang="en-US" sz="2800" b="1" dirty="0"/>
          </a:p>
        </p:txBody>
      </p:sp>
      <p:sp>
        <p:nvSpPr>
          <p:cNvPr id="3" name="內容版面配置區 2"/>
          <p:cNvSpPr>
            <a:spLocks noGrp="1"/>
          </p:cNvSpPr>
          <p:nvPr>
            <p:ph idx="1"/>
          </p:nvPr>
        </p:nvSpPr>
        <p:spPr>
          <a:xfrm>
            <a:off x="381000" y="914400"/>
            <a:ext cx="8610600" cy="1371600"/>
          </a:xfrm>
        </p:spPr>
        <p:txBody>
          <a:bodyPr/>
          <a:lstStyle/>
          <a:p>
            <a:r>
              <a:rPr lang="zh-TW" altLang="en-US" sz="1200" dirty="0"/>
              <a:t>文件新增</a:t>
            </a:r>
            <a:r>
              <a:rPr lang="en-US" altLang="zh-TW" sz="1200" dirty="0" err="1"/>
              <a:t>Thêm</a:t>
            </a:r>
            <a:r>
              <a:rPr lang="en-US" altLang="zh-TW" sz="1200" dirty="0"/>
              <a:t> </a:t>
            </a:r>
            <a:r>
              <a:rPr lang="en-US" altLang="zh-TW" sz="1200" dirty="0" err="1"/>
              <a:t>mới</a:t>
            </a:r>
            <a:r>
              <a:rPr lang="en-US" altLang="zh-TW" sz="1200" dirty="0"/>
              <a:t> </a:t>
            </a:r>
            <a:r>
              <a:rPr lang="en-US" altLang="zh-TW" sz="1200" dirty="0" err="1"/>
              <a:t>tài</a:t>
            </a:r>
            <a:r>
              <a:rPr lang="en-US" altLang="zh-TW" sz="1200" dirty="0"/>
              <a:t> </a:t>
            </a:r>
            <a:r>
              <a:rPr lang="en-US" altLang="zh-TW" sz="1200" dirty="0" err="1"/>
              <a:t>liệu</a:t>
            </a:r>
            <a:r>
              <a:rPr lang="zh-TW" altLang="en-US" sz="1200" dirty="0"/>
              <a:t>：</a:t>
            </a:r>
            <a:r>
              <a:rPr lang="vi-VN" altLang="zh-TW" sz="1200" dirty="0"/>
              <a:t>Đối với file tài liệu khách hàng gửi là vào mục này.</a:t>
            </a:r>
          </a:p>
          <a:p>
            <a:r>
              <a:rPr lang="vi-VN" altLang="zh-TW" sz="1200" dirty="0"/>
              <a:t>Tài liệu : yêu cầu khách hàng (AQE), tài liệu về test độ tin cậy (QMS)..... </a:t>
            </a:r>
            <a:endParaRPr lang="en-US" altLang="zh-TW" sz="1200" dirty="0"/>
          </a:p>
          <a:p>
            <a:pPr lvl="1"/>
            <a:r>
              <a:rPr lang="en-US" altLang="zh-TW" sz="1100" dirty="0">
                <a:sym typeface="Wingdings" pitchFamily="2" charset="2"/>
              </a:rPr>
              <a:t>.</a:t>
            </a:r>
          </a:p>
          <a:p>
            <a:pPr lvl="1"/>
            <a:endParaRPr lang="zh-TW" altLang="en-US" sz="1100" dirty="0"/>
          </a:p>
        </p:txBody>
      </p:sp>
      <p:sp>
        <p:nvSpPr>
          <p:cNvPr id="4" name="投影片編號版面配置區 3"/>
          <p:cNvSpPr>
            <a:spLocks noGrp="1"/>
          </p:cNvSpPr>
          <p:nvPr>
            <p:ph type="sldNum" sz="quarter" idx="10"/>
          </p:nvPr>
        </p:nvSpPr>
        <p:spPr/>
        <p:txBody>
          <a:bodyPr/>
          <a:lstStyle/>
          <a:p>
            <a:fld id="{BDCD39C0-D1F8-4C60-B1F5-29418070D256}" type="slidenum">
              <a:rPr lang="en-US" altLang="zh-TW" smtClean="0"/>
              <a:pPr/>
              <a:t>25</a:t>
            </a:fld>
            <a:endParaRPr lang="en-US" altLang="zh-TW"/>
          </a:p>
        </p:txBody>
      </p:sp>
      <p:cxnSp>
        <p:nvCxnSpPr>
          <p:cNvPr id="11" name="直線單箭頭接點 10"/>
          <p:cNvCxnSpPr>
            <a:cxnSpLocks/>
          </p:cNvCxnSpPr>
          <p:nvPr/>
        </p:nvCxnSpPr>
        <p:spPr>
          <a:xfrm flipV="1">
            <a:off x="6858000" y="3429000"/>
            <a:ext cx="381000" cy="53340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BA50DD47-D1A7-4BE4-84BD-AD7B6E685D19}"/>
              </a:ext>
            </a:extLst>
          </p:cNvPr>
          <p:cNvPicPr>
            <a:picLocks noChangeAspect="1"/>
          </p:cNvPicPr>
          <p:nvPr/>
        </p:nvPicPr>
        <p:blipFill>
          <a:blip r:embed="rId2"/>
          <a:stretch>
            <a:fillRect/>
          </a:stretch>
        </p:blipFill>
        <p:spPr>
          <a:xfrm>
            <a:off x="114300" y="1479147"/>
            <a:ext cx="9144000" cy="5153655"/>
          </a:xfrm>
          <a:prstGeom prst="rect">
            <a:avLst/>
          </a:prstGeom>
        </p:spPr>
      </p:pic>
    </p:spTree>
    <p:extLst>
      <p:ext uri="{BB962C8B-B14F-4D97-AF65-F5344CB8AC3E}">
        <p14:creationId xmlns:p14="http://schemas.microsoft.com/office/powerpoint/2010/main" val="3358863378"/>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CN" sz="2400" b="1" dirty="0" err="1">
                <a:latin typeface="微软雅黑" pitchFamily="34" charset="-122"/>
                <a:ea typeface="微软雅黑" pitchFamily="34" charset="-122"/>
              </a:rPr>
              <a:t>WebISO</a:t>
            </a:r>
            <a:r>
              <a:rPr lang="zh-TW" altLang="en-US" sz="2400" b="1" dirty="0">
                <a:latin typeface="微软雅黑" pitchFamily="34" charset="-122"/>
                <a:ea typeface="微软雅黑" pitchFamily="34" charset="-122"/>
              </a:rPr>
              <a:t>新增功能</a:t>
            </a:r>
            <a:r>
              <a:rPr lang="zh-CN" altLang="en-US" sz="2400" b="1" dirty="0">
                <a:latin typeface="微软雅黑" pitchFamily="34" charset="-122"/>
                <a:ea typeface="微软雅黑" pitchFamily="34" charset="-122"/>
              </a:rPr>
              <a:t> </a:t>
            </a:r>
            <a:r>
              <a:rPr lang="en-US" altLang="zh-CN" sz="2400" b="1" dirty="0">
                <a:latin typeface="微软雅黑" pitchFamily="34" charset="-122"/>
                <a:ea typeface="微软雅黑" pitchFamily="34" charset="-122"/>
              </a:rPr>
              <a:t>(</a:t>
            </a:r>
            <a:r>
              <a:rPr lang="zh-TW" altLang="en-US" sz="2400" b="1" dirty="0">
                <a:latin typeface="微软雅黑" pitchFamily="34" charset="-122"/>
                <a:ea typeface="微软雅黑" pitchFamily="34" charset="-122"/>
              </a:rPr>
              <a:t>自動編</a:t>
            </a:r>
            <a:r>
              <a:rPr lang="zh-TW" altLang="en-US" sz="2400" b="1">
                <a:latin typeface="微软雅黑" pitchFamily="34" charset="-122"/>
                <a:ea typeface="微软雅黑" pitchFamily="34" charset="-122"/>
              </a:rPr>
              <a:t>碼</a:t>
            </a:r>
            <a:r>
              <a:rPr lang="en-US" altLang="zh-TW" sz="2400" b="1">
                <a:latin typeface="微软雅黑" pitchFamily="34" charset="-122"/>
                <a:ea typeface="微软雅黑" pitchFamily="34" charset="-122"/>
              </a:rPr>
              <a:t>)</a:t>
            </a:r>
            <a:br>
              <a:rPr lang="en-US" altLang="zh-TW" sz="2400" b="1">
                <a:latin typeface="微软雅黑" pitchFamily="34" charset="-122"/>
                <a:ea typeface="微软雅黑" pitchFamily="34" charset="-122"/>
              </a:rPr>
            </a:br>
            <a:r>
              <a:rPr lang="en-US" altLang="zh-TW" sz="2400" b="1">
                <a:latin typeface="微软雅黑" pitchFamily="34" charset="-122"/>
                <a:ea typeface="微软雅黑" pitchFamily="34" charset="-122"/>
              </a:rPr>
              <a:t>Chức năng thêm mới (tự tạo mã)</a:t>
            </a:r>
            <a:endParaRPr lang="en-US" altLang="zh-TW" sz="2400" b="1" dirty="0">
              <a:latin typeface="微软雅黑" pitchFamily="34" charset="-122"/>
              <a:ea typeface="微软雅黑" pitchFamily="34" charset="-122"/>
            </a:endParaRPr>
          </a:p>
        </p:txBody>
      </p:sp>
      <p:sp>
        <p:nvSpPr>
          <p:cNvPr id="3" name="直排文字版面配置區 2"/>
          <p:cNvSpPr>
            <a:spLocks noGrp="1"/>
          </p:cNvSpPr>
          <p:nvPr>
            <p:ph type="body" orient="vert" idx="1"/>
          </p:nvPr>
        </p:nvSpPr>
        <p:spPr>
          <a:xfrm>
            <a:off x="685800" y="990600"/>
            <a:ext cx="7772400" cy="5410200"/>
          </a:xfrm>
        </p:spPr>
        <p:txBody>
          <a:bodyPr vert="horz"/>
          <a:lstStyle/>
          <a:p>
            <a:pPr lvl="1">
              <a:lnSpc>
                <a:spcPct val="150000"/>
              </a:lnSpc>
            </a:pPr>
            <a:r>
              <a:rPr lang="zh-CN" altLang="en-US" sz="1400" dirty="0">
                <a:latin typeface="微软雅黑" pitchFamily="34" charset="-122"/>
                <a:ea typeface="微软雅黑" pitchFamily="34" charset="-122"/>
              </a:rPr>
              <a:t>編碼原則重新設計 </a:t>
            </a:r>
            <a:r>
              <a:rPr lang="vi-VN" altLang="zh-CN" sz="1400" dirty="0">
                <a:latin typeface="微软雅黑" pitchFamily="34" charset="-122"/>
                <a:ea typeface="微软雅黑" pitchFamily="34" charset="-122"/>
              </a:rPr>
              <a:t>Nguyên tắc mã hóa được thiết kế lại</a:t>
            </a:r>
            <a:endParaRPr lang="en-US" altLang="zh-CN" sz="1400" dirty="0">
              <a:latin typeface="微软雅黑" pitchFamily="34" charset="-122"/>
              <a:ea typeface="微软雅黑" pitchFamily="34" charset="-122"/>
            </a:endParaRPr>
          </a:p>
          <a:p>
            <a:pPr lvl="2">
              <a:lnSpc>
                <a:spcPct val="150000"/>
              </a:lnSpc>
            </a:pPr>
            <a:r>
              <a:rPr lang="zh-CN" altLang="en-US" sz="1200" dirty="0">
                <a:latin typeface="微软雅黑" pitchFamily="34" charset="-122"/>
                <a:ea typeface="微软雅黑" pitchFamily="34" charset="-122"/>
              </a:rPr>
              <a:t>自動生成文件編號</a:t>
            </a:r>
            <a:r>
              <a:rPr lang="en-US" altLang="zh-CN" sz="1200" dirty="0">
                <a:latin typeface="微软雅黑" pitchFamily="34" charset="-122"/>
                <a:ea typeface="微软雅黑" pitchFamily="34" charset="-122"/>
              </a:rPr>
              <a:t>+</a:t>
            </a:r>
            <a:r>
              <a:rPr lang="zh-CN" altLang="en-US" sz="1200" dirty="0">
                <a:latin typeface="微软雅黑" pitchFamily="34" charset="-122"/>
                <a:ea typeface="微软雅黑" pitchFamily="34" charset="-122"/>
              </a:rPr>
              <a:t>文件版本在集團文件唯一</a:t>
            </a:r>
            <a:r>
              <a:rPr lang="en-US" altLang="zh-CN" sz="1200" dirty="0">
                <a:latin typeface="微软雅黑" pitchFamily="34" charset="-122"/>
                <a:ea typeface="微软雅黑" pitchFamily="34" charset="-122"/>
              </a:rPr>
              <a:t>,</a:t>
            </a:r>
            <a:r>
              <a:rPr lang="zh-CN" altLang="en-US" sz="1200" dirty="0">
                <a:latin typeface="微软雅黑" pitchFamily="34" charset="-122"/>
                <a:ea typeface="微软雅黑" pitchFamily="34" charset="-122"/>
              </a:rPr>
              <a:t> 實現外來文件集團共用</a:t>
            </a:r>
            <a:endParaRPr lang="en-US" altLang="zh-CN" sz="1200" dirty="0">
              <a:latin typeface="微软雅黑" pitchFamily="34" charset="-122"/>
              <a:ea typeface="微软雅黑" pitchFamily="34" charset="-122"/>
            </a:endParaRPr>
          </a:p>
          <a:p>
            <a:pPr marL="914400" lvl="2" indent="0">
              <a:lnSpc>
                <a:spcPct val="150000"/>
              </a:lnSpc>
              <a:buNone/>
            </a:pPr>
            <a:r>
              <a:rPr lang="en-US" altLang="zh-CN" sz="1200" dirty="0" err="1">
                <a:latin typeface="微软雅黑" pitchFamily="34" charset="-122"/>
                <a:ea typeface="微软雅黑" pitchFamily="34" charset="-122"/>
              </a:rPr>
              <a:t>Mã</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tài</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liệu</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tự</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động</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phiên</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bản</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tài</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liệu</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chỉ</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dùng</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duy</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nhất</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cho</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tập</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đoàn</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để</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thực</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hiện</a:t>
            </a:r>
            <a:r>
              <a:rPr lang="en-US" altLang="zh-CN" sz="1200" dirty="0">
                <a:latin typeface="微软雅黑" pitchFamily="34" charset="-122"/>
                <a:ea typeface="微软雅黑" pitchFamily="34" charset="-122"/>
              </a:rPr>
              <a:t> chia </a:t>
            </a:r>
            <a:r>
              <a:rPr lang="en-US" altLang="zh-CN" sz="1200" dirty="0" err="1">
                <a:latin typeface="微软雅黑" pitchFamily="34" charset="-122"/>
                <a:ea typeface="微软雅黑" pitchFamily="34" charset="-122"/>
              </a:rPr>
              <a:t>sẻ</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tài</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liệu</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đến</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từ</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bên</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ngoài</a:t>
            </a:r>
            <a:r>
              <a:rPr lang="en-US" altLang="zh-CN" sz="1200" dirty="0">
                <a:latin typeface="微软雅黑" pitchFamily="34" charset="-122"/>
                <a:ea typeface="微软雅黑" pitchFamily="34" charset="-122"/>
              </a:rPr>
              <a:t>.</a:t>
            </a:r>
          </a:p>
          <a:p>
            <a:pPr lvl="2">
              <a:lnSpc>
                <a:spcPct val="150000"/>
              </a:lnSpc>
            </a:pPr>
            <a:r>
              <a:rPr lang="zh-CN" altLang="en-US" sz="1200" dirty="0">
                <a:latin typeface="微软雅黑" pitchFamily="34" charset="-122"/>
                <a:ea typeface="微软雅黑" pitchFamily="34" charset="-122"/>
              </a:rPr>
              <a:t>編碼</a:t>
            </a:r>
            <a:r>
              <a:rPr lang="en-US" altLang="zh-TW" sz="1200" dirty="0">
                <a:latin typeface="微软雅黑" pitchFamily="34" charset="-122"/>
                <a:ea typeface="微软雅黑" pitchFamily="34" charset="-122"/>
              </a:rPr>
              <a:t>(</a:t>
            </a:r>
            <a:r>
              <a:rPr lang="zh-TW" altLang="en-US" sz="1200" dirty="0">
                <a:latin typeface="微软雅黑" pitchFamily="34" charset="-122"/>
                <a:ea typeface="微软雅黑" pitchFamily="34" charset="-122"/>
              </a:rPr>
              <a:t>編號</a:t>
            </a:r>
            <a:r>
              <a:rPr lang="en-US" altLang="zh-TW" sz="1200" dirty="0">
                <a:latin typeface="微软雅黑" pitchFamily="34" charset="-122"/>
                <a:ea typeface="微软雅黑" pitchFamily="34" charset="-122"/>
              </a:rPr>
              <a:t>+</a:t>
            </a:r>
            <a:r>
              <a:rPr lang="zh-TW" altLang="en-US" sz="1200" dirty="0">
                <a:latin typeface="微软雅黑" pitchFamily="34" charset="-122"/>
                <a:ea typeface="微软雅黑" pitchFamily="34" charset="-122"/>
              </a:rPr>
              <a:t>版本</a:t>
            </a:r>
            <a:r>
              <a:rPr lang="en-US" altLang="zh-TW" sz="1200" dirty="0">
                <a:latin typeface="微软雅黑" pitchFamily="34" charset="-122"/>
                <a:ea typeface="微软雅黑" pitchFamily="34" charset="-122"/>
              </a:rPr>
              <a:t>)</a:t>
            </a:r>
            <a:r>
              <a:rPr lang="zh-CN" altLang="en-US" sz="1200" dirty="0">
                <a:latin typeface="微软雅黑" pitchFamily="34" charset="-122"/>
                <a:ea typeface="微软雅黑" pitchFamily="34" charset="-122"/>
              </a:rPr>
              <a:t>：</a:t>
            </a:r>
            <a:r>
              <a:rPr lang="en-US" altLang="zh-CN" sz="1200" dirty="0">
                <a:latin typeface="微软雅黑" pitchFamily="34" charset="-122"/>
                <a:ea typeface="微软雅黑" pitchFamily="34" charset="-122"/>
              </a:rPr>
              <a:t>EDIS00004_1.0.pdf  </a:t>
            </a:r>
            <a:r>
              <a:rPr lang="en-US" altLang="zh-CN" sz="1200" dirty="0" err="1">
                <a:latin typeface="微软雅黑" pitchFamily="34" charset="-122"/>
                <a:ea typeface="微软雅黑" pitchFamily="34" charset="-122"/>
              </a:rPr>
              <a:t>Mã</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mã</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số+phiên</a:t>
            </a:r>
            <a:r>
              <a:rPr lang="en-US" altLang="zh-CN" sz="1200" dirty="0">
                <a:latin typeface="微软雅黑" pitchFamily="34" charset="-122"/>
                <a:ea typeface="微软雅黑" pitchFamily="34" charset="-122"/>
              </a:rPr>
              <a:t> </a:t>
            </a:r>
            <a:r>
              <a:rPr lang="en-US" altLang="zh-CN" sz="1200" dirty="0" err="1">
                <a:latin typeface="微软雅黑" pitchFamily="34" charset="-122"/>
                <a:ea typeface="微软雅黑" pitchFamily="34" charset="-122"/>
              </a:rPr>
              <a:t>bản</a:t>
            </a:r>
            <a:r>
              <a:rPr lang="en-US" altLang="zh-CN" sz="1200" dirty="0">
                <a:latin typeface="微软雅黑" pitchFamily="34" charset="-122"/>
                <a:ea typeface="微软雅黑" pitchFamily="34" charset="-122"/>
              </a:rPr>
              <a:t>)</a:t>
            </a:r>
          </a:p>
          <a:p>
            <a:pPr lvl="2">
              <a:lnSpc>
                <a:spcPct val="150000"/>
              </a:lnSpc>
            </a:pPr>
            <a:r>
              <a:rPr lang="zh-TW" altLang="en-US" sz="1200" dirty="0">
                <a:latin typeface="微软雅黑" pitchFamily="34" charset="-122"/>
                <a:ea typeface="微软雅黑" pitchFamily="34" charset="-122"/>
              </a:rPr>
              <a:t>編碼規則：</a:t>
            </a:r>
            <a:r>
              <a:rPr lang="en-US" altLang="zh-TW" sz="1200" dirty="0" err="1">
                <a:latin typeface="微软雅黑" pitchFamily="34" charset="-122"/>
                <a:ea typeface="微软雅黑" pitchFamily="34" charset="-122"/>
              </a:rPr>
              <a:t>Nguyên</a:t>
            </a:r>
            <a:r>
              <a:rPr lang="en-US" altLang="zh-TW" sz="1200" dirty="0">
                <a:latin typeface="微软雅黑" pitchFamily="34" charset="-122"/>
                <a:ea typeface="微软雅黑" pitchFamily="34" charset="-122"/>
              </a:rPr>
              <a:t> </a:t>
            </a:r>
            <a:r>
              <a:rPr lang="en-US" altLang="zh-TW" sz="1200" dirty="0" err="1">
                <a:latin typeface="微软雅黑" pitchFamily="34" charset="-122"/>
                <a:ea typeface="微软雅黑" pitchFamily="34" charset="-122"/>
              </a:rPr>
              <a:t>tắc</a:t>
            </a:r>
            <a:r>
              <a:rPr lang="en-US" altLang="zh-TW" sz="1200" dirty="0">
                <a:latin typeface="微软雅黑" pitchFamily="34" charset="-122"/>
                <a:ea typeface="微软雅黑" pitchFamily="34" charset="-122"/>
              </a:rPr>
              <a:t> </a:t>
            </a:r>
            <a:r>
              <a:rPr lang="en-US" altLang="zh-TW" sz="1200" dirty="0" err="1">
                <a:latin typeface="微软雅黑" pitchFamily="34" charset="-122"/>
                <a:ea typeface="微软雅黑" pitchFamily="34" charset="-122"/>
              </a:rPr>
              <a:t>mã</a:t>
            </a:r>
            <a:r>
              <a:rPr lang="en-US" altLang="zh-TW" sz="1200" dirty="0">
                <a:latin typeface="微软雅黑" pitchFamily="34" charset="-122"/>
                <a:ea typeface="微软雅黑" pitchFamily="34" charset="-122"/>
              </a:rPr>
              <a:t> </a:t>
            </a:r>
            <a:r>
              <a:rPr lang="en-US" altLang="zh-TW" sz="1200" dirty="0" err="1">
                <a:latin typeface="微软雅黑" pitchFamily="34" charset="-122"/>
                <a:ea typeface="微软雅黑" pitchFamily="34" charset="-122"/>
              </a:rPr>
              <a:t>hóa</a:t>
            </a:r>
            <a:endParaRPr lang="en-US" altLang="zh-TW" sz="1200" dirty="0">
              <a:latin typeface="微软雅黑" pitchFamily="34" charset="-122"/>
              <a:ea typeface="微软雅黑" pitchFamily="34" charset="-122"/>
            </a:endParaRPr>
          </a:p>
          <a:p>
            <a:pPr lvl="3">
              <a:lnSpc>
                <a:spcPct val="150000"/>
              </a:lnSpc>
            </a:pPr>
            <a:r>
              <a:rPr lang="zh-TW" altLang="en-US" sz="1100" i="0" dirty="0">
                <a:latin typeface="微软雅黑" pitchFamily="34" charset="-122"/>
                <a:ea typeface="微软雅黑" pitchFamily="34" charset="-122"/>
              </a:rPr>
              <a:t>國際標準</a:t>
            </a:r>
            <a:r>
              <a:rPr lang="en-US" altLang="zh-TW" sz="1100" i="0" dirty="0">
                <a:solidFill>
                  <a:srgbClr val="FF0000"/>
                </a:solidFill>
                <a:latin typeface="微软雅黑" pitchFamily="34" charset="-122"/>
                <a:ea typeface="微软雅黑" pitchFamily="34" charset="-122"/>
              </a:rPr>
              <a:t>I</a:t>
            </a:r>
            <a:r>
              <a:rPr lang="en-US" altLang="zh-TW" sz="1100" i="0" dirty="0">
                <a:latin typeface="微软雅黑" pitchFamily="34" charset="-122"/>
                <a:ea typeface="微软雅黑" pitchFamily="34" charset="-122"/>
              </a:rPr>
              <a:t>nternational </a:t>
            </a:r>
            <a:r>
              <a:rPr lang="en-US" altLang="zh-TW" sz="1100" i="0" dirty="0">
                <a:solidFill>
                  <a:srgbClr val="FF0000"/>
                </a:solidFill>
                <a:latin typeface="微软雅黑" pitchFamily="34" charset="-122"/>
                <a:ea typeface="微软雅黑" pitchFamily="34" charset="-122"/>
              </a:rPr>
              <a:t>S</a:t>
            </a:r>
            <a:r>
              <a:rPr lang="en-US" altLang="zh-TW" sz="1100" i="0" dirty="0">
                <a:latin typeface="微软雅黑" pitchFamily="34" charset="-122"/>
                <a:ea typeface="微软雅黑" pitchFamily="34" charset="-122"/>
              </a:rPr>
              <a:t>tandard</a:t>
            </a:r>
            <a:r>
              <a:rPr lang="zh-TW" altLang="en-US" sz="1100" i="0" dirty="0">
                <a:latin typeface="微软雅黑" pitchFamily="34" charset="-122"/>
                <a:ea typeface="微软雅黑" pitchFamily="34" charset="-122"/>
              </a:rPr>
              <a:t>：</a:t>
            </a:r>
            <a:r>
              <a:rPr lang="en-US" altLang="zh-TW" sz="1100" i="0" dirty="0">
                <a:latin typeface="微软雅黑" pitchFamily="34" charset="-122"/>
                <a:ea typeface="微软雅黑" pitchFamily="34" charset="-122"/>
              </a:rPr>
              <a:t>ED</a:t>
            </a:r>
            <a:r>
              <a:rPr lang="en-US" altLang="zh-TW" sz="1100" i="0" dirty="0">
                <a:solidFill>
                  <a:srgbClr val="FF0000"/>
                </a:solidFill>
                <a:latin typeface="微软雅黑" pitchFamily="34" charset="-122"/>
                <a:ea typeface="微软雅黑" pitchFamily="34" charset="-122"/>
              </a:rPr>
              <a:t>IS</a:t>
            </a:r>
            <a:r>
              <a:rPr lang="en-US" altLang="zh-TW" sz="1100" i="0" dirty="0">
                <a:latin typeface="微软雅黑" pitchFamily="34" charset="-122"/>
                <a:ea typeface="微软雅黑" pitchFamily="34" charset="-122"/>
              </a:rPr>
              <a:t>00001(</a:t>
            </a:r>
            <a:r>
              <a:rPr lang="zh-TW" altLang="en-US" sz="1100" i="0" dirty="0">
                <a:latin typeface="微软雅黑" pitchFamily="34" charset="-122"/>
                <a:ea typeface="微软雅黑" pitchFamily="34" charset="-122"/>
              </a:rPr>
              <a:t>後</a:t>
            </a:r>
            <a:r>
              <a:rPr lang="en-US" altLang="zh-TW" sz="1100" i="0" dirty="0">
                <a:latin typeface="微软雅黑" pitchFamily="34" charset="-122"/>
                <a:ea typeface="微软雅黑" pitchFamily="34" charset="-122"/>
              </a:rPr>
              <a:t>5</a:t>
            </a:r>
            <a:r>
              <a:rPr lang="zh-TW" altLang="en-US" sz="1100" i="0" dirty="0">
                <a:latin typeface="微软雅黑" pitchFamily="34" charset="-122"/>
                <a:ea typeface="微软雅黑" pitchFamily="34" charset="-122"/>
              </a:rPr>
              <a:t>碼流水號</a:t>
            </a:r>
            <a:r>
              <a:rPr lang="en-US" altLang="zh-TW" sz="1100" i="0" dirty="0">
                <a:latin typeface="微软雅黑" pitchFamily="34" charset="-122"/>
                <a:ea typeface="微软雅黑" pitchFamily="34" charset="-122"/>
              </a:rPr>
              <a:t>)</a:t>
            </a:r>
          </a:p>
          <a:p>
            <a:pPr lvl="3">
              <a:lnSpc>
                <a:spcPct val="150000"/>
              </a:lnSpc>
            </a:pPr>
            <a:r>
              <a:rPr lang="zh-TW" altLang="en-US" sz="1100" i="0" dirty="0">
                <a:latin typeface="微软雅黑" pitchFamily="34" charset="-122"/>
                <a:ea typeface="微软雅黑" pitchFamily="34" charset="-122"/>
              </a:rPr>
              <a:t>外部報告</a:t>
            </a:r>
            <a:r>
              <a:rPr lang="en-US" altLang="zh-TW" sz="1100" i="0" dirty="0">
                <a:solidFill>
                  <a:srgbClr val="FF0000"/>
                </a:solidFill>
                <a:latin typeface="微软雅黑" pitchFamily="34" charset="-122"/>
                <a:ea typeface="微软雅黑" pitchFamily="34" charset="-122"/>
              </a:rPr>
              <a:t>A</a:t>
            </a:r>
            <a:r>
              <a:rPr lang="en-US" altLang="zh-TW" sz="1100" i="0" dirty="0">
                <a:latin typeface="微软雅黑" pitchFamily="34" charset="-122"/>
                <a:ea typeface="微软雅黑" pitchFamily="34" charset="-122"/>
              </a:rPr>
              <a:t>udit </a:t>
            </a:r>
            <a:r>
              <a:rPr lang="en-US" altLang="zh-TW" sz="1100" i="0" dirty="0">
                <a:solidFill>
                  <a:srgbClr val="FF0000"/>
                </a:solidFill>
                <a:latin typeface="微软雅黑" pitchFamily="34" charset="-122"/>
                <a:ea typeface="微软雅黑" pitchFamily="34" charset="-122"/>
              </a:rPr>
              <a:t>R</a:t>
            </a:r>
            <a:r>
              <a:rPr lang="en-US" altLang="zh-TW" sz="1100" i="0" dirty="0">
                <a:latin typeface="微软雅黑" pitchFamily="34" charset="-122"/>
                <a:ea typeface="微软雅黑" pitchFamily="34" charset="-122"/>
              </a:rPr>
              <a:t>eport</a:t>
            </a:r>
            <a:r>
              <a:rPr lang="zh-TW" altLang="en-US" sz="1100" i="0" dirty="0">
                <a:latin typeface="微软雅黑" pitchFamily="34" charset="-122"/>
                <a:ea typeface="微软雅黑" pitchFamily="34" charset="-122"/>
              </a:rPr>
              <a:t>： </a:t>
            </a:r>
            <a:r>
              <a:rPr lang="en-US" altLang="zh-TW" sz="1100" i="0" dirty="0">
                <a:latin typeface="微软雅黑" pitchFamily="34" charset="-122"/>
                <a:ea typeface="微软雅黑" pitchFamily="34" charset="-122"/>
              </a:rPr>
              <a:t>ED</a:t>
            </a:r>
            <a:r>
              <a:rPr lang="en-US" altLang="zh-TW" sz="1100" i="0" dirty="0">
                <a:solidFill>
                  <a:srgbClr val="FF0000"/>
                </a:solidFill>
                <a:latin typeface="微软雅黑" pitchFamily="34" charset="-122"/>
                <a:ea typeface="微软雅黑" pitchFamily="34" charset="-122"/>
              </a:rPr>
              <a:t>AR</a:t>
            </a:r>
            <a:r>
              <a:rPr lang="en-US" altLang="zh-TW" sz="1100" i="0" dirty="0">
                <a:latin typeface="微软雅黑" pitchFamily="34" charset="-122"/>
                <a:ea typeface="微软雅黑" pitchFamily="34" charset="-122"/>
              </a:rPr>
              <a:t>00001</a:t>
            </a:r>
          </a:p>
          <a:p>
            <a:pPr lvl="3">
              <a:lnSpc>
                <a:spcPct val="150000"/>
              </a:lnSpc>
            </a:pPr>
            <a:r>
              <a:rPr lang="zh-TW" altLang="en-US" sz="1100" i="0" dirty="0">
                <a:latin typeface="微软雅黑" pitchFamily="34" charset="-122"/>
                <a:ea typeface="微软雅黑" pitchFamily="34" charset="-122"/>
              </a:rPr>
              <a:t>外部證書</a:t>
            </a:r>
            <a:r>
              <a:rPr lang="en-US" altLang="zh-TW" sz="1100" i="0" dirty="0">
                <a:solidFill>
                  <a:srgbClr val="FF0000"/>
                </a:solidFill>
                <a:latin typeface="微软雅黑" pitchFamily="34" charset="-122"/>
                <a:ea typeface="微软雅黑" pitchFamily="34" charset="-122"/>
              </a:rPr>
              <a:t>A</a:t>
            </a:r>
            <a:r>
              <a:rPr lang="en-US" altLang="zh-TW" sz="1100" i="0" dirty="0">
                <a:latin typeface="微软雅黑" pitchFamily="34" charset="-122"/>
                <a:ea typeface="微软雅黑" pitchFamily="34" charset="-122"/>
              </a:rPr>
              <a:t>udit </a:t>
            </a:r>
            <a:r>
              <a:rPr lang="en-US" altLang="zh-TW" sz="1100" i="0" dirty="0">
                <a:solidFill>
                  <a:srgbClr val="FF0000"/>
                </a:solidFill>
                <a:latin typeface="微软雅黑" pitchFamily="34" charset="-122"/>
                <a:ea typeface="微软雅黑" pitchFamily="34" charset="-122"/>
              </a:rPr>
              <a:t>C</a:t>
            </a:r>
            <a:r>
              <a:rPr lang="en-US" altLang="zh-TW" sz="1100" i="0" dirty="0">
                <a:latin typeface="微软雅黑" pitchFamily="34" charset="-122"/>
                <a:ea typeface="微软雅黑" pitchFamily="34" charset="-122"/>
              </a:rPr>
              <a:t>ertification</a:t>
            </a:r>
            <a:r>
              <a:rPr lang="zh-TW" altLang="en-US" sz="1100" i="0" dirty="0">
                <a:latin typeface="微软雅黑" pitchFamily="34" charset="-122"/>
                <a:ea typeface="微软雅黑" pitchFamily="34" charset="-122"/>
              </a:rPr>
              <a:t>： </a:t>
            </a:r>
            <a:r>
              <a:rPr lang="en-US" altLang="zh-TW" sz="1100" i="0" dirty="0">
                <a:latin typeface="微软雅黑" pitchFamily="34" charset="-122"/>
                <a:ea typeface="微软雅黑" pitchFamily="34" charset="-122"/>
              </a:rPr>
              <a:t>ED</a:t>
            </a:r>
            <a:r>
              <a:rPr lang="en-US" altLang="zh-TW" sz="1100" i="0" dirty="0">
                <a:solidFill>
                  <a:srgbClr val="FF0000"/>
                </a:solidFill>
                <a:latin typeface="微软雅黑" pitchFamily="34" charset="-122"/>
                <a:ea typeface="微软雅黑" pitchFamily="34" charset="-122"/>
              </a:rPr>
              <a:t>AC</a:t>
            </a:r>
            <a:r>
              <a:rPr lang="en-US" altLang="zh-TW" sz="1100" i="0" dirty="0">
                <a:latin typeface="微软雅黑" pitchFamily="34" charset="-122"/>
                <a:ea typeface="微软雅黑" pitchFamily="34" charset="-122"/>
              </a:rPr>
              <a:t>00001</a:t>
            </a:r>
          </a:p>
          <a:p>
            <a:pPr lvl="3">
              <a:lnSpc>
                <a:spcPct val="150000"/>
              </a:lnSpc>
            </a:pPr>
            <a:r>
              <a:rPr lang="zh-TW" altLang="en-US" sz="1100" i="0" dirty="0">
                <a:latin typeface="微软雅黑" pitchFamily="34" charset="-122"/>
                <a:ea typeface="微软雅黑" pitchFamily="34" charset="-122"/>
              </a:rPr>
              <a:t>客戶文件</a:t>
            </a:r>
            <a:r>
              <a:rPr lang="en-US" altLang="zh-TW" sz="1100" i="0" dirty="0">
                <a:solidFill>
                  <a:srgbClr val="FF0000"/>
                </a:solidFill>
                <a:latin typeface="微软雅黑" pitchFamily="34" charset="-122"/>
                <a:ea typeface="微软雅黑" pitchFamily="34" charset="-122"/>
              </a:rPr>
              <a:t>C</a:t>
            </a:r>
            <a:r>
              <a:rPr lang="en-US" altLang="zh-TW" sz="1100" i="0" dirty="0">
                <a:latin typeface="微软雅黑" pitchFamily="34" charset="-122"/>
                <a:ea typeface="微软雅黑" pitchFamily="34" charset="-122"/>
              </a:rPr>
              <a:t>ustomer </a:t>
            </a:r>
            <a:r>
              <a:rPr lang="en-US" altLang="zh-TW" sz="1100" i="0" dirty="0">
                <a:solidFill>
                  <a:srgbClr val="FF0000"/>
                </a:solidFill>
                <a:latin typeface="微软雅黑" pitchFamily="34" charset="-122"/>
                <a:ea typeface="微软雅黑" pitchFamily="34" charset="-122"/>
              </a:rPr>
              <a:t>D</a:t>
            </a:r>
            <a:r>
              <a:rPr lang="en-US" altLang="zh-TW" sz="1100" i="0" dirty="0">
                <a:latin typeface="微软雅黑" pitchFamily="34" charset="-122"/>
                <a:ea typeface="微软雅黑" pitchFamily="34" charset="-122"/>
              </a:rPr>
              <a:t>ocument</a:t>
            </a:r>
            <a:r>
              <a:rPr lang="zh-TW" altLang="en-US" sz="1100" i="0" dirty="0">
                <a:latin typeface="微软雅黑" pitchFamily="34" charset="-122"/>
                <a:ea typeface="微软雅黑" pitchFamily="34" charset="-122"/>
              </a:rPr>
              <a:t>： </a:t>
            </a:r>
            <a:r>
              <a:rPr lang="en-US" altLang="zh-TW" sz="1100" i="0" dirty="0">
                <a:latin typeface="微软雅黑" pitchFamily="34" charset="-122"/>
                <a:ea typeface="微软雅黑" pitchFamily="34" charset="-122"/>
              </a:rPr>
              <a:t>ED</a:t>
            </a:r>
            <a:r>
              <a:rPr lang="en-US" altLang="zh-TW" sz="1100" i="0" dirty="0">
                <a:solidFill>
                  <a:srgbClr val="FF0000"/>
                </a:solidFill>
                <a:latin typeface="微软雅黑" pitchFamily="34" charset="-122"/>
                <a:ea typeface="微软雅黑" pitchFamily="34" charset="-122"/>
              </a:rPr>
              <a:t>CD</a:t>
            </a:r>
            <a:r>
              <a:rPr lang="en-US" altLang="zh-TW" sz="1100" i="0" dirty="0">
                <a:latin typeface="微软雅黑" pitchFamily="34" charset="-122"/>
                <a:ea typeface="微软雅黑" pitchFamily="34" charset="-122"/>
              </a:rPr>
              <a:t>00001</a:t>
            </a:r>
          </a:p>
          <a:p>
            <a:pPr lvl="3">
              <a:lnSpc>
                <a:spcPct val="150000"/>
              </a:lnSpc>
            </a:pPr>
            <a:r>
              <a:rPr lang="zh-TW" altLang="en-US" sz="1100" i="0" dirty="0">
                <a:latin typeface="微软雅黑" pitchFamily="34" charset="-122"/>
                <a:ea typeface="微软雅黑" pitchFamily="34" charset="-122"/>
              </a:rPr>
              <a:t>供應商文件</a:t>
            </a:r>
            <a:r>
              <a:rPr lang="en-US" altLang="zh-TW" sz="1100" i="0" dirty="0">
                <a:solidFill>
                  <a:srgbClr val="FF0000"/>
                </a:solidFill>
                <a:latin typeface="微软雅黑" pitchFamily="34" charset="-122"/>
                <a:ea typeface="微软雅黑" pitchFamily="34" charset="-122"/>
              </a:rPr>
              <a:t>S</a:t>
            </a:r>
            <a:r>
              <a:rPr lang="en-US" altLang="zh-TW" sz="1100" i="0" dirty="0">
                <a:latin typeface="微软雅黑" pitchFamily="34" charset="-122"/>
                <a:ea typeface="微软雅黑" pitchFamily="34" charset="-122"/>
              </a:rPr>
              <a:t>upplier </a:t>
            </a:r>
            <a:r>
              <a:rPr lang="en-US" altLang="zh-TW" sz="1100" i="0" dirty="0">
                <a:solidFill>
                  <a:srgbClr val="FF0000"/>
                </a:solidFill>
                <a:latin typeface="微软雅黑" pitchFamily="34" charset="-122"/>
                <a:ea typeface="微软雅黑" pitchFamily="34" charset="-122"/>
              </a:rPr>
              <a:t>D</a:t>
            </a:r>
            <a:r>
              <a:rPr lang="en-US" altLang="zh-TW" sz="1100" i="0" dirty="0">
                <a:latin typeface="微软雅黑" pitchFamily="34" charset="-122"/>
                <a:ea typeface="微软雅黑" pitchFamily="34" charset="-122"/>
              </a:rPr>
              <a:t>ocument</a:t>
            </a:r>
            <a:r>
              <a:rPr lang="zh-TW" altLang="en-US" sz="1100" i="0" dirty="0">
                <a:latin typeface="微软雅黑" pitchFamily="34" charset="-122"/>
                <a:ea typeface="微软雅黑" pitchFamily="34" charset="-122"/>
              </a:rPr>
              <a:t>： </a:t>
            </a:r>
            <a:r>
              <a:rPr lang="en-US" altLang="zh-TW" sz="1100" i="0" dirty="0">
                <a:latin typeface="微软雅黑" pitchFamily="34" charset="-122"/>
                <a:ea typeface="微软雅黑" pitchFamily="34" charset="-122"/>
              </a:rPr>
              <a:t>ED</a:t>
            </a:r>
            <a:r>
              <a:rPr lang="en-US" altLang="zh-TW" sz="1100" i="0" dirty="0">
                <a:solidFill>
                  <a:srgbClr val="FF0000"/>
                </a:solidFill>
                <a:latin typeface="微软雅黑" pitchFamily="34" charset="-122"/>
                <a:ea typeface="微软雅黑" pitchFamily="34" charset="-122"/>
              </a:rPr>
              <a:t>SD</a:t>
            </a:r>
            <a:r>
              <a:rPr lang="en-US" altLang="zh-TW" sz="1100" i="0" dirty="0">
                <a:latin typeface="微软雅黑" pitchFamily="34" charset="-122"/>
                <a:ea typeface="微软雅黑" pitchFamily="34" charset="-122"/>
              </a:rPr>
              <a:t>00001</a:t>
            </a:r>
          </a:p>
          <a:p>
            <a:pPr lvl="2"/>
            <a:r>
              <a:rPr lang="zh-TW" altLang="en-US" sz="1200" b="1" dirty="0">
                <a:solidFill>
                  <a:schemeClr val="accent6">
                    <a:lumMod val="75000"/>
                  </a:schemeClr>
                </a:solidFill>
                <a:latin typeface="微软雅黑" pitchFamily="34" charset="-122"/>
                <a:ea typeface="微软雅黑" pitchFamily="34" charset="-122"/>
              </a:rPr>
              <a:t>注意：選擇上述</a:t>
            </a:r>
            <a:r>
              <a:rPr lang="en-US" altLang="zh-TW" sz="1200" b="1" dirty="0">
                <a:solidFill>
                  <a:schemeClr val="accent6">
                    <a:lumMod val="75000"/>
                  </a:schemeClr>
                </a:solidFill>
                <a:latin typeface="微软雅黑" pitchFamily="34" charset="-122"/>
                <a:ea typeface="微软雅黑" pitchFamily="34" charset="-122"/>
              </a:rPr>
              <a:t>5</a:t>
            </a:r>
            <a:r>
              <a:rPr lang="zh-TW" altLang="en-US" sz="1200" b="1" dirty="0">
                <a:solidFill>
                  <a:schemeClr val="accent6">
                    <a:lumMod val="75000"/>
                  </a:schemeClr>
                </a:solidFill>
                <a:latin typeface="微软雅黑" pitchFamily="34" charset="-122"/>
                <a:ea typeface="微软雅黑" pitchFamily="34" charset="-122"/>
              </a:rPr>
              <a:t>類文件型態後編號即可取得，若放棄文件則此編號不會再被使用</a:t>
            </a:r>
            <a:endParaRPr lang="en-US" altLang="zh-TW" sz="1200" b="1" dirty="0">
              <a:solidFill>
                <a:schemeClr val="accent6">
                  <a:lumMod val="75000"/>
                </a:schemeClr>
              </a:solidFill>
              <a:latin typeface="微软雅黑" pitchFamily="34" charset="-122"/>
              <a:ea typeface="微软雅黑" pitchFamily="34" charset="-122"/>
            </a:endParaRPr>
          </a:p>
          <a:p>
            <a:pPr marL="914400" lvl="2" indent="0">
              <a:buNone/>
            </a:pPr>
            <a:r>
              <a:rPr lang="en-US" altLang="zh-CN" sz="1200" b="1" dirty="0" err="1">
                <a:solidFill>
                  <a:schemeClr val="accent6">
                    <a:lumMod val="75000"/>
                  </a:schemeClr>
                </a:solidFill>
                <a:latin typeface="微软雅黑" pitchFamily="34" charset="-122"/>
                <a:ea typeface="微软雅黑" pitchFamily="34" charset="-122"/>
              </a:rPr>
              <a:t>Chú</a:t>
            </a:r>
            <a:r>
              <a:rPr lang="en-US" altLang="zh-CN" sz="1200" b="1" dirty="0">
                <a:solidFill>
                  <a:schemeClr val="accent6">
                    <a:lumMod val="75000"/>
                  </a:schemeClr>
                </a:solidFill>
                <a:latin typeface="微软雅黑" pitchFamily="34" charset="-122"/>
                <a:ea typeface="微软雅黑" pitchFamily="34" charset="-122"/>
              </a:rPr>
              <a:t> ý: </a:t>
            </a:r>
            <a:r>
              <a:rPr lang="en-US" altLang="zh-CN" sz="1200" b="1" dirty="0" err="1">
                <a:solidFill>
                  <a:schemeClr val="accent6">
                    <a:lumMod val="75000"/>
                  </a:schemeClr>
                </a:solidFill>
                <a:latin typeface="微软雅黑" pitchFamily="34" charset="-122"/>
                <a:ea typeface="微软雅黑" pitchFamily="34" charset="-122"/>
              </a:rPr>
              <a:t>chọn</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một</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trong</a:t>
            </a:r>
            <a:r>
              <a:rPr lang="en-US" altLang="zh-CN" sz="1200" b="1" dirty="0">
                <a:solidFill>
                  <a:schemeClr val="accent6">
                    <a:lumMod val="75000"/>
                  </a:schemeClr>
                </a:solidFill>
                <a:latin typeface="微软雅黑" pitchFamily="34" charset="-122"/>
                <a:ea typeface="微软雅黑" pitchFamily="34" charset="-122"/>
              </a:rPr>
              <a:t> 5 </a:t>
            </a:r>
            <a:r>
              <a:rPr lang="en-US" altLang="zh-CN" sz="1200" b="1" dirty="0" err="1">
                <a:solidFill>
                  <a:schemeClr val="accent6">
                    <a:lumMod val="75000"/>
                  </a:schemeClr>
                </a:solidFill>
                <a:latin typeface="微软雅黑" pitchFamily="34" charset="-122"/>
                <a:ea typeface="微软雅黑" pitchFamily="34" charset="-122"/>
              </a:rPr>
              <a:t>hình</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thái</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tài</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liệu</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trên</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là</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có</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thể</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lấy</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mã</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tài</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liệu</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nếu</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hủy</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bỏ</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tài</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liệu</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thì</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mã</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này</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sẽ</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không</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đc</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sử</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dụng</a:t>
            </a:r>
            <a:r>
              <a:rPr lang="en-US" altLang="zh-CN" sz="1200" b="1" dirty="0">
                <a:solidFill>
                  <a:schemeClr val="accent6">
                    <a:lumMod val="75000"/>
                  </a:schemeClr>
                </a:solidFill>
                <a:latin typeface="微软雅黑" pitchFamily="34" charset="-122"/>
                <a:ea typeface="微软雅黑" pitchFamily="34" charset="-122"/>
              </a:rPr>
              <a:t> </a:t>
            </a:r>
            <a:r>
              <a:rPr lang="en-US" altLang="zh-CN" sz="1200" b="1" dirty="0" err="1">
                <a:solidFill>
                  <a:schemeClr val="accent6">
                    <a:lumMod val="75000"/>
                  </a:schemeClr>
                </a:solidFill>
                <a:latin typeface="微软雅黑" pitchFamily="34" charset="-122"/>
                <a:ea typeface="微软雅黑" pitchFamily="34" charset="-122"/>
              </a:rPr>
              <a:t>nữa</a:t>
            </a:r>
            <a:r>
              <a:rPr lang="en-US" altLang="zh-CN" sz="1200" b="1" dirty="0">
                <a:solidFill>
                  <a:schemeClr val="accent6">
                    <a:lumMod val="75000"/>
                  </a:schemeClr>
                </a:solidFill>
                <a:latin typeface="微软雅黑" pitchFamily="34" charset="-122"/>
                <a:ea typeface="微软雅黑" pitchFamily="34" charset="-122"/>
              </a:rPr>
              <a:t>.</a:t>
            </a:r>
            <a:endParaRPr lang="zh-CN" altLang="en-US" sz="1200" b="1" dirty="0">
              <a:solidFill>
                <a:schemeClr val="accent6">
                  <a:lumMod val="75000"/>
                </a:schemeClr>
              </a:solidFill>
              <a:latin typeface="微软雅黑" pitchFamily="34" charset="-122"/>
              <a:ea typeface="微软雅黑" pitchFamily="34" charset="-122"/>
            </a:endParaRPr>
          </a:p>
        </p:txBody>
      </p:sp>
      <p:pic>
        <p:nvPicPr>
          <p:cNvPr id="8194" name="Picture 2"/>
          <p:cNvPicPr>
            <a:picLocks noChangeAspect="1" noChangeArrowheads="1"/>
          </p:cNvPicPr>
          <p:nvPr/>
        </p:nvPicPr>
        <p:blipFill>
          <a:blip r:embed="rId2" cstate="print"/>
          <a:srcRect/>
          <a:stretch>
            <a:fillRect/>
          </a:stretch>
        </p:blipFill>
        <p:spPr bwMode="auto">
          <a:xfrm>
            <a:off x="2209800" y="5257800"/>
            <a:ext cx="4248150" cy="990600"/>
          </a:xfrm>
          <a:prstGeom prst="rect">
            <a:avLst/>
          </a:prstGeom>
          <a:noFill/>
          <a:ln w="9525">
            <a:noFill/>
            <a:miter lim="800000"/>
            <a:headEnd/>
            <a:tailEnd/>
          </a:ln>
          <a:effectLst/>
        </p:spPr>
      </p:pic>
    </p:spTree>
    <p:extLst>
      <p:ext uri="{BB962C8B-B14F-4D97-AF65-F5344CB8AC3E}">
        <p14:creationId xmlns:p14="http://schemas.microsoft.com/office/powerpoint/2010/main" val="37269756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85800" y="203791"/>
            <a:ext cx="7772400" cy="609600"/>
          </a:xfrm>
        </p:spPr>
        <p:txBody>
          <a:bodyPr/>
          <a:lstStyle/>
          <a:p>
            <a:r>
              <a:rPr lang="en-US" altLang="zh-TW" sz="3200" b="1" dirty="0"/>
              <a:t>ISO</a:t>
            </a:r>
            <a:r>
              <a:rPr lang="zh-TW" altLang="en-US" sz="3200" b="1" dirty="0"/>
              <a:t>文件</a:t>
            </a:r>
            <a:r>
              <a:rPr lang="zh-TW" altLang="en-US" sz="3200" b="1"/>
              <a:t>新增</a:t>
            </a:r>
            <a:br>
              <a:rPr lang="en-US" altLang="zh-TW" sz="3200" b="1"/>
            </a:br>
            <a:r>
              <a:rPr lang="en-US" altLang="zh-TW" sz="3200" b="1"/>
              <a:t>Thêm mới tài liệu ISO</a:t>
            </a:r>
            <a:endParaRPr lang="zh-TW" altLang="en-US" sz="3200" b="1" dirty="0"/>
          </a:p>
        </p:txBody>
      </p:sp>
      <p:sp>
        <p:nvSpPr>
          <p:cNvPr id="3" name="內容版面配置區 2"/>
          <p:cNvSpPr>
            <a:spLocks noGrp="1"/>
          </p:cNvSpPr>
          <p:nvPr>
            <p:ph idx="1"/>
          </p:nvPr>
        </p:nvSpPr>
        <p:spPr>
          <a:xfrm>
            <a:off x="533400" y="866554"/>
            <a:ext cx="8458200" cy="1902023"/>
          </a:xfrm>
        </p:spPr>
        <p:txBody>
          <a:bodyPr/>
          <a:lstStyle/>
          <a:p>
            <a:r>
              <a:rPr lang="zh-TW" altLang="en-US" sz="1000" dirty="0"/>
              <a:t>文件新增步驟：申請編號</a:t>
            </a:r>
            <a:r>
              <a:rPr lang="en-US" altLang="zh-TW" sz="1000" dirty="0">
                <a:sym typeface="Wingdings" pitchFamily="2" charset="2"/>
              </a:rPr>
              <a:t></a:t>
            </a:r>
            <a:r>
              <a:rPr lang="zh-TW" altLang="en-US" sz="1000" dirty="0">
                <a:sym typeface="Wingdings" pitchFamily="2" charset="2"/>
              </a:rPr>
              <a:t>我的工作</a:t>
            </a:r>
            <a:r>
              <a:rPr lang="en-US" altLang="zh-TW" sz="1000" dirty="0">
                <a:sym typeface="Wingdings" pitchFamily="2" charset="2"/>
              </a:rPr>
              <a:t>Edit</a:t>
            </a:r>
            <a:r>
              <a:rPr lang="zh-TW" altLang="en-US" sz="1000" dirty="0">
                <a:sym typeface="Wingdings" pitchFamily="2" charset="2"/>
              </a:rPr>
              <a:t>傳附件</a:t>
            </a:r>
            <a:r>
              <a:rPr lang="en-US" altLang="zh-TW" sz="1000" dirty="0">
                <a:sym typeface="Wingdings" pitchFamily="2" charset="2"/>
              </a:rPr>
              <a:t>Send</a:t>
            </a:r>
            <a:r>
              <a:rPr lang="zh-TW" altLang="en-US" sz="1000" dirty="0">
                <a:sym typeface="Wingdings" pitchFamily="2" charset="2"/>
              </a:rPr>
              <a:t>文件產生</a:t>
            </a:r>
            <a:r>
              <a:rPr lang="en-US" altLang="zh-TW" sz="1000" dirty="0">
                <a:sym typeface="Wingdings" pitchFamily="2" charset="2"/>
              </a:rPr>
              <a:t>Portal</a:t>
            </a:r>
            <a:r>
              <a:rPr lang="zh-TW" altLang="en-US" sz="1000" dirty="0">
                <a:sym typeface="Wingdings" pitchFamily="2" charset="2"/>
              </a:rPr>
              <a:t>流程單</a:t>
            </a:r>
            <a:r>
              <a:rPr lang="en-US" altLang="zh-TW" sz="1000" dirty="0">
                <a:sym typeface="Wingdings" pitchFamily="2" charset="2"/>
              </a:rPr>
              <a:t></a:t>
            </a:r>
            <a:r>
              <a:rPr lang="zh-TW" altLang="en-US" sz="1000" dirty="0">
                <a:sym typeface="Wingdings" pitchFamily="2" charset="2"/>
              </a:rPr>
              <a:t>申請人在</a:t>
            </a:r>
            <a:r>
              <a:rPr lang="en-US" altLang="zh-TW" sz="1000" dirty="0">
                <a:sym typeface="Wingdings" pitchFamily="2" charset="2"/>
              </a:rPr>
              <a:t>Portal</a:t>
            </a:r>
            <a:r>
              <a:rPr lang="zh-TW" altLang="en-US" sz="1000">
                <a:sym typeface="Wingdings" pitchFamily="2" charset="2"/>
              </a:rPr>
              <a:t>送件</a:t>
            </a:r>
            <a:endParaRPr lang="en-US" altLang="zh-TW" sz="1000">
              <a:sym typeface="Wingdings" pitchFamily="2" charset="2"/>
            </a:endParaRPr>
          </a:p>
          <a:p>
            <a:pPr marL="0" indent="0">
              <a:buNone/>
            </a:pPr>
            <a:r>
              <a:rPr lang="en-US" altLang="zh-TW" sz="1000">
                <a:sym typeface="Wingdings" pitchFamily="2" charset="2"/>
              </a:rPr>
              <a:t>Các b</a:t>
            </a:r>
            <a:r>
              <a:rPr lang="vi-VN" altLang="zh-TW" sz="1000">
                <a:sym typeface="Wingdings" pitchFamily="2" charset="2"/>
              </a:rPr>
              <a:t>ư</a:t>
            </a:r>
            <a:r>
              <a:rPr lang="en-US" altLang="zh-TW" sz="1000">
                <a:sym typeface="Wingdings" pitchFamily="2" charset="2"/>
              </a:rPr>
              <a:t>ớc tạo mới: đăng ký mã vào Edit để up tài liệu send tài liệu tạo đ</a:t>
            </a:r>
            <a:r>
              <a:rPr lang="vi-VN" altLang="zh-TW" sz="1000">
                <a:sym typeface="Wingdings" pitchFamily="2" charset="2"/>
              </a:rPr>
              <a:t>ơ</a:t>
            </a:r>
            <a:r>
              <a:rPr lang="en-US" altLang="zh-TW" sz="1000">
                <a:sym typeface="Wingdings" pitchFamily="2" charset="2"/>
              </a:rPr>
              <a:t>n trên portal ng</a:t>
            </a:r>
            <a:r>
              <a:rPr lang="vi-VN" altLang="zh-TW" sz="1000">
                <a:sym typeface="Wingdings" pitchFamily="2" charset="2"/>
              </a:rPr>
              <a:t>ư</a:t>
            </a:r>
            <a:r>
              <a:rPr lang="en-US" altLang="zh-TW" sz="1000">
                <a:sym typeface="Wingdings" pitchFamily="2" charset="2"/>
              </a:rPr>
              <a:t>ời đăng ký vào portal gửi đ</a:t>
            </a:r>
            <a:r>
              <a:rPr lang="vi-VN" altLang="zh-TW" sz="1000">
                <a:sym typeface="Wingdings" pitchFamily="2" charset="2"/>
              </a:rPr>
              <a:t>ơ</a:t>
            </a:r>
            <a:r>
              <a:rPr lang="en-US" altLang="zh-TW" sz="1000">
                <a:sym typeface="Wingdings" pitchFamily="2" charset="2"/>
              </a:rPr>
              <a:t>n</a:t>
            </a:r>
            <a:endParaRPr lang="en-US" altLang="zh-TW" sz="1000" dirty="0"/>
          </a:p>
          <a:p>
            <a:r>
              <a:rPr lang="zh-TW" altLang="en-US" sz="1000" dirty="0"/>
              <a:t>其他注意</a:t>
            </a:r>
            <a:r>
              <a:rPr lang="zh-TW" altLang="en-US" sz="1000"/>
              <a:t>事項</a:t>
            </a:r>
            <a:r>
              <a:rPr lang="en-US" altLang="zh-TW" sz="1000"/>
              <a:t>Chú ý khác</a:t>
            </a:r>
            <a:r>
              <a:rPr lang="zh-TW" altLang="en-US" sz="1000"/>
              <a:t>：</a:t>
            </a:r>
            <a:endParaRPr lang="en-US" altLang="zh-TW" sz="1000" dirty="0"/>
          </a:p>
          <a:p>
            <a:pPr lvl="1"/>
            <a:r>
              <a:rPr lang="zh-TW" altLang="en-US" sz="900" dirty="0"/>
              <a:t>品質</a:t>
            </a:r>
            <a:r>
              <a:rPr lang="en-US" altLang="zh-TW" sz="900" dirty="0">
                <a:sym typeface="Wingdings" pitchFamily="2" charset="2"/>
              </a:rPr>
              <a:t>--&gt;3</a:t>
            </a:r>
            <a:r>
              <a:rPr lang="zh-TW" altLang="en-US" sz="900" dirty="0">
                <a:sym typeface="Wingdings" pitchFamily="2" charset="2"/>
              </a:rPr>
              <a:t>階：需要再選支援文件類別</a:t>
            </a:r>
            <a:r>
              <a:rPr lang="en-US" altLang="zh-TW" sz="900" dirty="0">
                <a:sym typeface="Wingdings" pitchFamily="2" charset="2"/>
              </a:rPr>
              <a:t>(</a:t>
            </a:r>
            <a:r>
              <a:rPr lang="zh-TW" altLang="en-US" sz="900" dirty="0">
                <a:sym typeface="Wingdings" pitchFamily="2" charset="2"/>
              </a:rPr>
              <a:t>會影響文件存放路</a:t>
            </a:r>
            <a:r>
              <a:rPr lang="zh-TW" altLang="en-US" sz="900">
                <a:sym typeface="Wingdings" pitchFamily="2" charset="2"/>
              </a:rPr>
              <a:t>徑</a:t>
            </a:r>
            <a:r>
              <a:rPr lang="en-US" altLang="zh-TW" sz="900">
                <a:sym typeface="Wingdings" pitchFamily="2" charset="2"/>
              </a:rPr>
              <a:t>) chất l</a:t>
            </a:r>
            <a:r>
              <a:rPr lang="vi-VN" altLang="zh-TW" sz="900">
                <a:sym typeface="Wingdings" pitchFamily="2" charset="2"/>
              </a:rPr>
              <a:t>ư</a:t>
            </a:r>
            <a:r>
              <a:rPr lang="en-US" altLang="zh-TW" sz="900">
                <a:sym typeface="Wingdings" pitchFamily="2" charset="2"/>
              </a:rPr>
              <a:t>ợng level 3: cần chọn thêm thể loại tài liệu hỗ trợ(sẽ ảnh h</a:t>
            </a:r>
            <a:r>
              <a:rPr lang="vi-VN" altLang="zh-TW" sz="900">
                <a:sym typeface="Wingdings" pitchFamily="2" charset="2"/>
              </a:rPr>
              <a:t>ư</a:t>
            </a:r>
            <a:r>
              <a:rPr lang="en-US" altLang="zh-TW" sz="900">
                <a:sym typeface="Wingdings" pitchFamily="2" charset="2"/>
              </a:rPr>
              <a:t>ởng đến đ</a:t>
            </a:r>
            <a:r>
              <a:rPr lang="vi-VN" altLang="zh-TW" sz="900">
                <a:sym typeface="Wingdings" pitchFamily="2" charset="2"/>
              </a:rPr>
              <a:t>ư</a:t>
            </a:r>
            <a:r>
              <a:rPr lang="en-US" altLang="zh-TW" sz="900">
                <a:sym typeface="Wingdings" pitchFamily="2" charset="2"/>
              </a:rPr>
              <a:t>ờng link đặt tài liệu)</a:t>
            </a:r>
            <a:endParaRPr lang="en-US" altLang="zh-TW" sz="900" dirty="0">
              <a:sym typeface="Wingdings" pitchFamily="2" charset="2"/>
            </a:endParaRPr>
          </a:p>
          <a:p>
            <a:pPr lvl="1"/>
            <a:r>
              <a:rPr lang="zh-TW" altLang="en-US" sz="900" dirty="0">
                <a:sym typeface="Wingdings" pitchFamily="2" charset="2"/>
              </a:rPr>
              <a:t>父階文件：會影響</a:t>
            </a:r>
            <a:r>
              <a:rPr lang="en-US" altLang="zh-TW" sz="900" dirty="0">
                <a:sym typeface="Wingdings" pitchFamily="2" charset="2"/>
              </a:rPr>
              <a:t>3</a:t>
            </a:r>
            <a:r>
              <a:rPr lang="zh-TW" altLang="en-US" sz="900" dirty="0">
                <a:sym typeface="Wingdings" pitchFamily="2" charset="2"/>
              </a:rPr>
              <a:t>階、</a:t>
            </a:r>
            <a:r>
              <a:rPr lang="en-US" altLang="zh-TW" sz="900" dirty="0">
                <a:sym typeface="Wingdings" pitchFamily="2" charset="2"/>
              </a:rPr>
              <a:t>4</a:t>
            </a:r>
            <a:r>
              <a:rPr lang="zh-TW" altLang="en-US" sz="900" dirty="0">
                <a:sym typeface="Wingdings" pitchFamily="2" charset="2"/>
              </a:rPr>
              <a:t>階文件</a:t>
            </a:r>
            <a:r>
              <a:rPr lang="zh-TW" altLang="en-US" sz="900">
                <a:sym typeface="Wingdings" pitchFamily="2" charset="2"/>
              </a:rPr>
              <a:t>編號 </a:t>
            </a:r>
            <a:r>
              <a:rPr lang="en-US" altLang="zh-TW" sz="900">
                <a:sym typeface="Wingdings" pitchFamily="2" charset="2"/>
              </a:rPr>
              <a:t>level tài liệu: sẽ ảnh h</a:t>
            </a:r>
            <a:r>
              <a:rPr lang="vi-VN" altLang="zh-TW" sz="900">
                <a:sym typeface="Wingdings" pitchFamily="2" charset="2"/>
              </a:rPr>
              <a:t>ư</a:t>
            </a:r>
            <a:r>
              <a:rPr lang="en-US" altLang="zh-TW" sz="900">
                <a:sym typeface="Wingdings" pitchFamily="2" charset="2"/>
              </a:rPr>
              <a:t>ởng đến mã tài liệu level 3, 4</a:t>
            </a:r>
            <a:endParaRPr lang="en-US" altLang="zh-TW" sz="900" dirty="0">
              <a:sym typeface="Wingdings" pitchFamily="2" charset="2"/>
            </a:endParaRPr>
          </a:p>
          <a:p>
            <a:pPr lvl="1"/>
            <a:r>
              <a:rPr lang="zh-TW" altLang="en-US" sz="900" dirty="0">
                <a:sym typeface="Wingdings" pitchFamily="2" charset="2"/>
              </a:rPr>
              <a:t>表單屬性：文件階層</a:t>
            </a:r>
            <a:r>
              <a:rPr lang="en-US" altLang="zh-TW" sz="900" dirty="0">
                <a:sym typeface="Wingdings" pitchFamily="2" charset="2"/>
              </a:rPr>
              <a:t>=4</a:t>
            </a:r>
            <a:r>
              <a:rPr lang="zh-TW" altLang="en-US" sz="900" dirty="0">
                <a:sym typeface="Wingdings" pitchFamily="2" charset="2"/>
              </a:rPr>
              <a:t>階表單時出現，有</a:t>
            </a:r>
            <a:r>
              <a:rPr lang="en-US" altLang="zh-TW" sz="900" dirty="0">
                <a:sym typeface="Wingdings" pitchFamily="2" charset="2"/>
              </a:rPr>
              <a:t>Normal / HSF</a:t>
            </a:r>
            <a:r>
              <a:rPr lang="zh-TW" altLang="en-US" sz="900" dirty="0">
                <a:sym typeface="Wingdings" pitchFamily="2" charset="2"/>
              </a:rPr>
              <a:t>可以選擇</a:t>
            </a:r>
            <a:r>
              <a:rPr lang="en-US" altLang="zh-TW" sz="900" dirty="0">
                <a:sym typeface="Wingdings" pitchFamily="2" charset="2"/>
              </a:rPr>
              <a:t>(</a:t>
            </a:r>
            <a:r>
              <a:rPr lang="zh-TW" altLang="en-US" sz="900" dirty="0">
                <a:sym typeface="Wingdings" pitchFamily="2" charset="2"/>
              </a:rPr>
              <a:t>選</a:t>
            </a:r>
            <a:r>
              <a:rPr lang="en-US" altLang="zh-TW" sz="900" dirty="0">
                <a:sym typeface="Wingdings" pitchFamily="2" charset="2"/>
              </a:rPr>
              <a:t>HSF</a:t>
            </a:r>
            <a:r>
              <a:rPr lang="zh-TW" altLang="en-US" sz="900" dirty="0">
                <a:sym typeface="Wingdings" pitchFamily="2" charset="2"/>
              </a:rPr>
              <a:t>時，系統自動填值</a:t>
            </a:r>
            <a:r>
              <a:rPr lang="en-US" altLang="zh-TW" sz="900" dirty="0">
                <a:sym typeface="Wingdings" pitchFamily="2" charset="2"/>
              </a:rPr>
              <a:t>10</a:t>
            </a:r>
            <a:r>
              <a:rPr lang="zh-TW" altLang="en-US" sz="900" dirty="0">
                <a:sym typeface="Wingdings" pitchFamily="2" charset="2"/>
              </a:rPr>
              <a:t>年</a:t>
            </a:r>
            <a:r>
              <a:rPr lang="en-US" altLang="zh-TW" sz="900" dirty="0">
                <a:sym typeface="Wingdings" pitchFamily="2" charset="2"/>
              </a:rPr>
              <a:t></a:t>
            </a:r>
            <a:r>
              <a:rPr lang="zh-TW" altLang="en-US" sz="900" dirty="0">
                <a:sym typeface="Wingdings" pitchFamily="2" charset="2"/>
              </a:rPr>
              <a:t>品質系統</a:t>
            </a:r>
            <a:r>
              <a:rPr lang="zh-TW" altLang="en-US" sz="900">
                <a:sym typeface="Wingdings" pitchFamily="2" charset="2"/>
              </a:rPr>
              <a:t>用</a:t>
            </a:r>
            <a:r>
              <a:rPr lang="en-US" altLang="zh-TW" sz="900">
                <a:sym typeface="Wingdings" pitchFamily="2" charset="2"/>
              </a:rPr>
              <a:t>)thuộc tính biểu đ</a:t>
            </a:r>
            <a:r>
              <a:rPr lang="vi-VN" altLang="zh-TW" sz="900">
                <a:sym typeface="Wingdings" pitchFamily="2" charset="2"/>
              </a:rPr>
              <a:t>ơ</a:t>
            </a:r>
            <a:r>
              <a:rPr lang="en-US" altLang="zh-TW" sz="900">
                <a:sym typeface="Wingdings" pitchFamily="2" charset="2"/>
              </a:rPr>
              <a:t>n: khi biểu đ</a:t>
            </a:r>
            <a:r>
              <a:rPr lang="vi-VN" altLang="zh-TW" sz="900">
                <a:sym typeface="Wingdings" pitchFamily="2" charset="2"/>
              </a:rPr>
              <a:t>ơ</a:t>
            </a:r>
            <a:r>
              <a:rPr lang="en-US" altLang="zh-TW" sz="900">
                <a:sym typeface="Wingdings" pitchFamily="2" charset="2"/>
              </a:rPr>
              <a:t>n level 4 xuất hiện, có thể chon Normal / HSF(khi chọn HSF, hệ thống tự đồng điền giá trị 10 năm hệ thống chất l</a:t>
            </a:r>
            <a:r>
              <a:rPr lang="vi-VN" altLang="zh-TW" sz="900">
                <a:sym typeface="Wingdings" pitchFamily="2" charset="2"/>
              </a:rPr>
              <a:t>ư</a:t>
            </a:r>
            <a:r>
              <a:rPr lang="en-US" altLang="zh-TW" sz="900">
                <a:sym typeface="Wingdings" pitchFamily="2" charset="2"/>
              </a:rPr>
              <a:t>ợng dùng)</a:t>
            </a:r>
            <a:endParaRPr lang="en-US" altLang="zh-TW" sz="900" dirty="0">
              <a:sym typeface="Wingdings" pitchFamily="2" charset="2"/>
            </a:endParaRPr>
          </a:p>
          <a:p>
            <a:pPr lvl="1"/>
            <a:r>
              <a:rPr lang="zh-TW" altLang="en-US" sz="900" dirty="0">
                <a:sym typeface="Wingdings" pitchFamily="2" charset="2"/>
              </a:rPr>
              <a:t>發單人跟申請人為不同人時，</a:t>
            </a:r>
            <a:r>
              <a:rPr lang="en-US" altLang="zh-TW" sz="900" dirty="0">
                <a:sym typeface="Wingdings" pitchFamily="2" charset="2"/>
              </a:rPr>
              <a:t>Portal</a:t>
            </a:r>
            <a:r>
              <a:rPr lang="zh-TW" altLang="en-US" sz="900" dirty="0">
                <a:sym typeface="Wingdings" pitchFamily="2" charset="2"/>
              </a:rPr>
              <a:t>流程第一關是在申請人</a:t>
            </a:r>
            <a:r>
              <a:rPr lang="zh-TW" altLang="en-US" sz="900">
                <a:sym typeface="Wingdings" pitchFamily="2" charset="2"/>
              </a:rPr>
              <a:t>身上</a:t>
            </a:r>
            <a:r>
              <a:rPr lang="en-US" altLang="zh-TW" sz="900">
                <a:sym typeface="Wingdings" pitchFamily="2" charset="2"/>
              </a:rPr>
              <a:t>khi ng</a:t>
            </a:r>
            <a:r>
              <a:rPr lang="vi-VN" altLang="zh-TW" sz="900">
                <a:sym typeface="Wingdings" pitchFamily="2" charset="2"/>
              </a:rPr>
              <a:t>ư</a:t>
            </a:r>
            <a:r>
              <a:rPr lang="en-US" altLang="zh-TW" sz="900">
                <a:sym typeface="Wingdings" pitchFamily="2" charset="2"/>
              </a:rPr>
              <a:t>ời phát đ</a:t>
            </a:r>
            <a:r>
              <a:rPr lang="vi-VN" altLang="zh-TW" sz="900">
                <a:sym typeface="Wingdings" pitchFamily="2" charset="2"/>
              </a:rPr>
              <a:t>ơ</a:t>
            </a:r>
            <a:r>
              <a:rPr lang="en-US" altLang="zh-TW" sz="900">
                <a:sym typeface="Wingdings" pitchFamily="2" charset="2"/>
              </a:rPr>
              <a:t>n và ng</a:t>
            </a:r>
            <a:r>
              <a:rPr lang="vi-VN" altLang="zh-TW" sz="900">
                <a:sym typeface="Wingdings" pitchFamily="2" charset="2"/>
              </a:rPr>
              <a:t>ư</a:t>
            </a:r>
            <a:r>
              <a:rPr lang="en-US" altLang="zh-TW" sz="900">
                <a:sym typeface="Wingdings" pitchFamily="2" charset="2"/>
              </a:rPr>
              <a:t>ời đăng ký là khác nhau, thì dòng đầu tiên trong quy trình ký portal là ng</a:t>
            </a:r>
            <a:r>
              <a:rPr lang="vi-VN" altLang="zh-TW" sz="900">
                <a:sym typeface="Wingdings" pitchFamily="2" charset="2"/>
              </a:rPr>
              <a:t>ư</a:t>
            </a:r>
            <a:r>
              <a:rPr lang="en-US" altLang="zh-TW" sz="900">
                <a:sym typeface="Wingdings" pitchFamily="2" charset="2"/>
              </a:rPr>
              <a:t>ời đăng ký.</a:t>
            </a:r>
            <a:endParaRPr lang="en-US" altLang="zh-TW" sz="900" dirty="0"/>
          </a:p>
          <a:p>
            <a:pPr lvl="1"/>
            <a:endParaRPr lang="zh-TW" altLang="en-US" sz="1000" dirty="0"/>
          </a:p>
        </p:txBody>
      </p:sp>
      <p:sp>
        <p:nvSpPr>
          <p:cNvPr id="4" name="投影片編號版面配置區 3"/>
          <p:cNvSpPr>
            <a:spLocks noGrp="1"/>
          </p:cNvSpPr>
          <p:nvPr>
            <p:ph type="sldNum" sz="quarter" idx="10"/>
          </p:nvPr>
        </p:nvSpPr>
        <p:spPr/>
        <p:txBody>
          <a:bodyPr/>
          <a:lstStyle/>
          <a:p>
            <a:fld id="{BDCD39C0-D1F8-4C60-B1F5-29418070D256}" type="slidenum">
              <a:rPr lang="en-US" altLang="zh-TW" smtClean="0"/>
              <a:pPr/>
              <a:t>27</a:t>
            </a:fld>
            <a:endParaRPr lang="en-US" altLang="zh-TW"/>
          </a:p>
        </p:txBody>
      </p:sp>
      <p:pic>
        <p:nvPicPr>
          <p:cNvPr id="7170" name="Picture 2"/>
          <p:cNvPicPr>
            <a:picLocks noChangeAspect="1" noChangeArrowheads="1"/>
          </p:cNvPicPr>
          <p:nvPr/>
        </p:nvPicPr>
        <p:blipFill>
          <a:blip r:embed="rId2" cstate="print"/>
          <a:srcRect/>
          <a:stretch>
            <a:fillRect/>
          </a:stretch>
        </p:blipFill>
        <p:spPr bwMode="auto">
          <a:xfrm>
            <a:off x="838200" y="2476086"/>
            <a:ext cx="6629400" cy="4229514"/>
          </a:xfrm>
          <a:prstGeom prst="rect">
            <a:avLst/>
          </a:prstGeom>
          <a:noFill/>
          <a:ln w="9525">
            <a:noFill/>
            <a:miter lim="800000"/>
            <a:headEnd/>
            <a:tailEnd/>
          </a:ln>
        </p:spPr>
      </p:pic>
      <p:sp>
        <p:nvSpPr>
          <p:cNvPr id="9" name="矩形 8"/>
          <p:cNvSpPr/>
          <p:nvPr/>
        </p:nvSpPr>
        <p:spPr>
          <a:xfrm>
            <a:off x="2667000" y="3733800"/>
            <a:ext cx="914400" cy="4572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990600" y="3733800"/>
            <a:ext cx="1524000" cy="4572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矩形 7"/>
          <p:cNvSpPr/>
          <p:nvPr/>
        </p:nvSpPr>
        <p:spPr>
          <a:xfrm>
            <a:off x="4343400" y="3810000"/>
            <a:ext cx="914400" cy="3810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文字方塊 9"/>
          <p:cNvSpPr txBox="1"/>
          <p:nvPr/>
        </p:nvSpPr>
        <p:spPr>
          <a:xfrm>
            <a:off x="4173870" y="4762180"/>
            <a:ext cx="3352800" cy="738664"/>
          </a:xfrm>
          <a:prstGeom prst="rect">
            <a:avLst/>
          </a:prstGeom>
          <a:solidFill>
            <a:schemeClr val="bg1">
              <a:lumMod val="85000"/>
            </a:schemeClr>
          </a:solidFill>
          <a:ln>
            <a:solidFill>
              <a:schemeClr val="tx1"/>
            </a:solidFill>
          </a:ln>
        </p:spPr>
        <p:txBody>
          <a:bodyPr wrap="square" rtlCol="0">
            <a:spAutoFit/>
          </a:bodyPr>
          <a:lstStyle/>
          <a:p>
            <a:r>
              <a:rPr lang="zh-TW" altLang="en-US" sz="1400" dirty="0"/>
              <a:t>灰底為系統自動帶出的欄位，不需</a:t>
            </a:r>
            <a:r>
              <a:rPr lang="zh-TW" altLang="en-US" sz="1400"/>
              <a:t>填寫</a:t>
            </a:r>
            <a:endParaRPr lang="en-US" altLang="zh-TW" sz="1400"/>
          </a:p>
          <a:p>
            <a:r>
              <a:rPr lang="en-US" altLang="zh-TW" sz="1400"/>
              <a:t>Nền xám là những ô hệ thộng tự tạo, ko cần điền</a:t>
            </a:r>
            <a:endParaRPr lang="zh-TW" altLang="en-US" sz="1400" dirty="0"/>
          </a:p>
        </p:txBody>
      </p:sp>
      <p:cxnSp>
        <p:nvCxnSpPr>
          <p:cNvPr id="12" name="直線單箭頭接點 11"/>
          <p:cNvCxnSpPr>
            <a:cxnSpLocks/>
            <a:stCxn id="10" idx="0"/>
          </p:cNvCxnSpPr>
          <p:nvPr/>
        </p:nvCxnSpPr>
        <p:spPr>
          <a:xfrm flipV="1">
            <a:off x="5850270" y="4457380"/>
            <a:ext cx="533400" cy="30480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990600" y="3200400"/>
            <a:ext cx="1371600" cy="304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4267492775"/>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85800" y="196623"/>
            <a:ext cx="7772400" cy="609600"/>
          </a:xfrm>
        </p:spPr>
        <p:txBody>
          <a:bodyPr/>
          <a:lstStyle/>
          <a:p>
            <a:br>
              <a:rPr lang="en-US" altLang="zh-TW" sz="2800" b="1" dirty="0"/>
            </a:br>
            <a:r>
              <a:rPr lang="vi-VN" altLang="zh-TW" sz="2800" b="1" dirty="0"/>
              <a:t>Thêm tài liệu webiso</a:t>
            </a:r>
            <a:endParaRPr lang="zh-TW" altLang="en-US" sz="2800" b="1" dirty="0"/>
          </a:p>
        </p:txBody>
      </p:sp>
      <p:sp>
        <p:nvSpPr>
          <p:cNvPr id="3" name="內容版面配置區 2"/>
          <p:cNvSpPr>
            <a:spLocks noGrp="1"/>
          </p:cNvSpPr>
          <p:nvPr>
            <p:ph idx="1"/>
          </p:nvPr>
        </p:nvSpPr>
        <p:spPr>
          <a:xfrm>
            <a:off x="381000" y="914400"/>
            <a:ext cx="8610600" cy="533400"/>
          </a:xfrm>
        </p:spPr>
        <p:txBody>
          <a:bodyPr/>
          <a:lstStyle/>
          <a:p>
            <a:r>
              <a:rPr lang="vi-VN" altLang="zh-TW" sz="1200" dirty="0"/>
              <a:t>Đối với tài liệu ISO . . Nếu là quy trình chọn cấp 2 và cọn mục tương ứng , bộ phận chọn tương ứng với bộ phận mh. Ngôn ngữ tương ứng với file mình up lên. Người review : các bộ phận chủ quản các bộ phận. Approval là bác phó tổng :vincent_khu </a:t>
            </a:r>
          </a:p>
          <a:p>
            <a:endParaRPr lang="en-US" altLang="zh-TW" sz="1200" dirty="0"/>
          </a:p>
          <a:p>
            <a:pPr lvl="1"/>
            <a:r>
              <a:rPr lang="en-US" altLang="zh-TW" sz="1100" dirty="0">
                <a:sym typeface="Wingdings" pitchFamily="2" charset="2"/>
              </a:rPr>
              <a:t>.</a:t>
            </a:r>
          </a:p>
          <a:p>
            <a:pPr lvl="1"/>
            <a:endParaRPr lang="zh-TW" altLang="en-US" sz="1100" dirty="0"/>
          </a:p>
        </p:txBody>
      </p:sp>
      <p:sp>
        <p:nvSpPr>
          <p:cNvPr id="4" name="投影片編號版面配置區 3"/>
          <p:cNvSpPr>
            <a:spLocks noGrp="1"/>
          </p:cNvSpPr>
          <p:nvPr>
            <p:ph type="sldNum" sz="quarter" idx="10"/>
          </p:nvPr>
        </p:nvSpPr>
        <p:spPr/>
        <p:txBody>
          <a:bodyPr/>
          <a:lstStyle/>
          <a:p>
            <a:fld id="{BDCD39C0-D1F8-4C60-B1F5-29418070D256}" type="slidenum">
              <a:rPr lang="en-US" altLang="zh-TW" smtClean="0"/>
              <a:pPr/>
              <a:t>28</a:t>
            </a:fld>
            <a:endParaRPr lang="en-US" altLang="zh-TW"/>
          </a:p>
        </p:txBody>
      </p:sp>
      <p:cxnSp>
        <p:nvCxnSpPr>
          <p:cNvPr id="11" name="直線單箭頭接點 10"/>
          <p:cNvCxnSpPr>
            <a:cxnSpLocks/>
          </p:cNvCxnSpPr>
          <p:nvPr/>
        </p:nvCxnSpPr>
        <p:spPr>
          <a:xfrm flipV="1">
            <a:off x="6858000" y="3429000"/>
            <a:ext cx="381000" cy="53340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AA44D4AB-9DD0-471A-A94F-9D65CF59CF05}"/>
              </a:ext>
            </a:extLst>
          </p:cNvPr>
          <p:cNvPicPr>
            <a:picLocks noChangeAspect="1"/>
          </p:cNvPicPr>
          <p:nvPr/>
        </p:nvPicPr>
        <p:blipFill>
          <a:blip r:embed="rId2"/>
          <a:stretch>
            <a:fillRect/>
          </a:stretch>
        </p:blipFill>
        <p:spPr>
          <a:xfrm>
            <a:off x="162959" y="1618000"/>
            <a:ext cx="8818081" cy="4845155"/>
          </a:xfrm>
          <a:prstGeom prst="rect">
            <a:avLst/>
          </a:prstGeom>
        </p:spPr>
      </p:pic>
    </p:spTree>
    <p:extLst>
      <p:ext uri="{BB962C8B-B14F-4D97-AF65-F5344CB8AC3E}">
        <p14:creationId xmlns:p14="http://schemas.microsoft.com/office/powerpoint/2010/main" val="1582995086"/>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85800" y="196623"/>
            <a:ext cx="7772400" cy="609600"/>
          </a:xfrm>
        </p:spPr>
        <p:txBody>
          <a:bodyPr/>
          <a:lstStyle/>
          <a:p>
            <a:br>
              <a:rPr lang="en-US" altLang="zh-TW" sz="2800" b="1" dirty="0"/>
            </a:br>
            <a:r>
              <a:rPr lang="vi-VN" altLang="zh-TW" sz="2800" b="1" dirty="0"/>
              <a:t>Thêm tài liệu webiso</a:t>
            </a:r>
            <a:endParaRPr lang="zh-TW" altLang="en-US" sz="2800" b="1" dirty="0"/>
          </a:p>
        </p:txBody>
      </p:sp>
      <p:sp>
        <p:nvSpPr>
          <p:cNvPr id="3" name="內容版面配置區 2"/>
          <p:cNvSpPr>
            <a:spLocks noGrp="1"/>
          </p:cNvSpPr>
          <p:nvPr>
            <p:ph idx="1"/>
          </p:nvPr>
        </p:nvSpPr>
        <p:spPr>
          <a:xfrm>
            <a:off x="381000" y="914400"/>
            <a:ext cx="8610600" cy="533400"/>
          </a:xfrm>
        </p:spPr>
        <p:txBody>
          <a:bodyPr/>
          <a:lstStyle/>
          <a:p>
            <a:r>
              <a:rPr lang="vi-VN" altLang="zh-TW" sz="1200" dirty="0"/>
              <a:t>Đối với tài liệu ISO . . Nếu là bảng hướng dẫn thao tác làm việc chọn cấp 3.và chọn loại tương ứng. Nếu hướng dẫn về thiết bị ta chọn 1, ......tương ứng như dưới bảng.Nếu chọn mục 1 là hướng dẫn các thiết bị sang mục Doc ID chọn muc tương ứng nó là hướng dẫn vận hành hay bảo dưỡng thiết bị</a:t>
            </a:r>
          </a:p>
          <a:p>
            <a:endParaRPr lang="en-US" altLang="zh-TW" sz="1200" dirty="0"/>
          </a:p>
          <a:p>
            <a:pPr lvl="1"/>
            <a:r>
              <a:rPr lang="en-US" altLang="zh-TW" sz="1100" dirty="0">
                <a:sym typeface="Wingdings" pitchFamily="2" charset="2"/>
              </a:rPr>
              <a:t>.</a:t>
            </a:r>
          </a:p>
          <a:p>
            <a:pPr lvl="1"/>
            <a:endParaRPr lang="zh-TW" altLang="en-US" sz="1100" dirty="0"/>
          </a:p>
        </p:txBody>
      </p:sp>
      <p:sp>
        <p:nvSpPr>
          <p:cNvPr id="4" name="投影片編號版面配置區 3"/>
          <p:cNvSpPr>
            <a:spLocks noGrp="1"/>
          </p:cNvSpPr>
          <p:nvPr>
            <p:ph type="sldNum" sz="quarter" idx="10"/>
          </p:nvPr>
        </p:nvSpPr>
        <p:spPr/>
        <p:txBody>
          <a:bodyPr/>
          <a:lstStyle/>
          <a:p>
            <a:fld id="{BDCD39C0-D1F8-4C60-B1F5-29418070D256}" type="slidenum">
              <a:rPr lang="en-US" altLang="zh-TW" smtClean="0"/>
              <a:pPr/>
              <a:t>29</a:t>
            </a:fld>
            <a:endParaRPr lang="en-US" altLang="zh-TW"/>
          </a:p>
        </p:txBody>
      </p:sp>
      <p:pic>
        <p:nvPicPr>
          <p:cNvPr id="6" name="Picture 5">
            <a:extLst>
              <a:ext uri="{FF2B5EF4-FFF2-40B4-BE49-F238E27FC236}">
                <a16:creationId xmlns:a16="http://schemas.microsoft.com/office/drawing/2014/main" id="{C2F43BDD-C654-4414-AF72-B1D67DF5F668}"/>
              </a:ext>
            </a:extLst>
          </p:cNvPr>
          <p:cNvPicPr>
            <a:picLocks noChangeAspect="1"/>
          </p:cNvPicPr>
          <p:nvPr/>
        </p:nvPicPr>
        <p:blipFill rotWithShape="1">
          <a:blip r:embed="rId2"/>
          <a:srcRect l="-5000" t="28041" r="9062" b="17990"/>
          <a:stretch/>
        </p:blipFill>
        <p:spPr>
          <a:xfrm>
            <a:off x="-45440" y="4740818"/>
            <a:ext cx="8772525" cy="1828800"/>
          </a:xfrm>
          <a:prstGeom prst="rect">
            <a:avLst/>
          </a:prstGeom>
        </p:spPr>
      </p:pic>
      <p:pic>
        <p:nvPicPr>
          <p:cNvPr id="14" name="Picture 13">
            <a:extLst>
              <a:ext uri="{FF2B5EF4-FFF2-40B4-BE49-F238E27FC236}">
                <a16:creationId xmlns:a16="http://schemas.microsoft.com/office/drawing/2014/main" id="{46357C6F-2754-4B13-ACA9-E5163E194A47}"/>
              </a:ext>
            </a:extLst>
          </p:cNvPr>
          <p:cNvPicPr>
            <a:picLocks noChangeAspect="1"/>
          </p:cNvPicPr>
          <p:nvPr/>
        </p:nvPicPr>
        <p:blipFill>
          <a:blip r:embed="rId3"/>
          <a:stretch>
            <a:fillRect/>
          </a:stretch>
        </p:blipFill>
        <p:spPr>
          <a:xfrm>
            <a:off x="533400" y="1555977"/>
            <a:ext cx="8610600" cy="2894218"/>
          </a:xfrm>
          <a:prstGeom prst="rect">
            <a:avLst/>
          </a:prstGeom>
        </p:spPr>
      </p:pic>
    </p:spTree>
    <p:extLst>
      <p:ext uri="{BB962C8B-B14F-4D97-AF65-F5344CB8AC3E}">
        <p14:creationId xmlns:p14="http://schemas.microsoft.com/office/powerpoint/2010/main" val="1616974531"/>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p:cNvSpPr>
            <a:spLocks noGrp="1"/>
          </p:cNvSpPr>
          <p:nvPr>
            <p:ph type="title"/>
          </p:nvPr>
        </p:nvSpPr>
        <p:spPr/>
        <p:txBody>
          <a:bodyPr/>
          <a:lstStyle/>
          <a:p>
            <a:r>
              <a:rPr lang="zh-TW" altLang="en-US" sz="3200" b="1" dirty="0"/>
              <a:t>外來文件</a:t>
            </a:r>
            <a:r>
              <a:rPr lang="zh-TW" altLang="en-US" sz="3200" b="1"/>
              <a:t>種類</a:t>
            </a:r>
            <a:r>
              <a:rPr lang="en-US" altLang="zh-TW" sz="3200" b="1"/>
              <a:t>Các loại tài liệu bên ngoài</a:t>
            </a:r>
            <a:endParaRPr lang="zh-TW" altLang="en-US" sz="3200" b="1" dirty="0"/>
          </a:p>
        </p:txBody>
      </p:sp>
      <p:sp>
        <p:nvSpPr>
          <p:cNvPr id="3" name="直排文字版面配置區 2"/>
          <p:cNvSpPr>
            <a:spLocks noGrp="1"/>
          </p:cNvSpPr>
          <p:nvPr>
            <p:ph idx="1"/>
          </p:nvPr>
        </p:nvSpPr>
        <p:spPr>
          <a:xfrm>
            <a:off x="685800" y="1143000"/>
            <a:ext cx="7772400" cy="5029200"/>
          </a:xfrm>
        </p:spPr>
        <p:txBody>
          <a:bodyPr/>
          <a:lstStyle/>
          <a:p>
            <a:r>
              <a:rPr lang="zh-TW" altLang="en-US" sz="1400" dirty="0"/>
              <a:t>外來文件：來自於外部的文件 </a:t>
            </a:r>
            <a:r>
              <a:rPr lang="en-US" altLang="zh-TW" sz="1400" dirty="0" err="1"/>
              <a:t>Tài</a:t>
            </a:r>
            <a:r>
              <a:rPr lang="en-US" altLang="zh-TW" sz="1400" dirty="0"/>
              <a:t> </a:t>
            </a:r>
            <a:r>
              <a:rPr lang="en-US" altLang="zh-TW" sz="1400" dirty="0" err="1"/>
              <a:t>liệu</a:t>
            </a:r>
            <a:r>
              <a:rPr lang="en-US" altLang="zh-TW" sz="1400" dirty="0"/>
              <a:t> </a:t>
            </a:r>
            <a:r>
              <a:rPr lang="en-US" altLang="zh-TW" sz="1400" dirty="0" err="1"/>
              <a:t>bên</a:t>
            </a:r>
            <a:r>
              <a:rPr lang="en-US" altLang="zh-TW" sz="1400" dirty="0"/>
              <a:t> </a:t>
            </a:r>
            <a:r>
              <a:rPr lang="en-US" altLang="zh-TW" sz="1400" dirty="0" err="1"/>
              <a:t>ngoài</a:t>
            </a:r>
            <a:r>
              <a:rPr lang="en-US" altLang="zh-TW" sz="1400" dirty="0"/>
              <a:t>: </a:t>
            </a:r>
            <a:r>
              <a:rPr lang="en-US" altLang="zh-TW" sz="1400" dirty="0" err="1"/>
              <a:t>là</a:t>
            </a:r>
            <a:r>
              <a:rPr lang="en-US" altLang="zh-TW" sz="1400" dirty="0"/>
              <a:t> </a:t>
            </a:r>
            <a:r>
              <a:rPr lang="en-US" altLang="zh-TW" sz="1400" dirty="0" err="1"/>
              <a:t>tài</a:t>
            </a:r>
            <a:r>
              <a:rPr lang="en-US" altLang="zh-TW" sz="1400" dirty="0"/>
              <a:t> </a:t>
            </a:r>
            <a:r>
              <a:rPr lang="en-US" altLang="zh-TW" sz="1400" dirty="0" err="1"/>
              <a:t>liệu</a:t>
            </a:r>
            <a:r>
              <a:rPr lang="en-US" altLang="zh-TW" sz="1400" dirty="0"/>
              <a:t> </a:t>
            </a:r>
            <a:r>
              <a:rPr lang="en-US" altLang="zh-TW" sz="1400" dirty="0" err="1"/>
              <a:t>đến</a:t>
            </a:r>
            <a:r>
              <a:rPr lang="en-US" altLang="zh-TW" sz="1400" dirty="0"/>
              <a:t> </a:t>
            </a:r>
            <a:r>
              <a:rPr lang="en-US" altLang="zh-TW" sz="1400" dirty="0" err="1"/>
              <a:t>từ</a:t>
            </a:r>
            <a:r>
              <a:rPr lang="en-US" altLang="zh-TW" sz="1400" dirty="0"/>
              <a:t> </a:t>
            </a:r>
            <a:r>
              <a:rPr lang="en-US" altLang="zh-TW" sz="1400" dirty="0" err="1"/>
              <a:t>bên</a:t>
            </a:r>
            <a:r>
              <a:rPr lang="en-US" altLang="zh-TW" sz="1400" dirty="0"/>
              <a:t> </a:t>
            </a:r>
            <a:r>
              <a:rPr lang="en-US" altLang="zh-TW" sz="1400" dirty="0" err="1"/>
              <a:t>ngoài</a:t>
            </a:r>
            <a:r>
              <a:rPr lang="en-US" altLang="zh-TW" sz="1400" dirty="0"/>
              <a:t> </a:t>
            </a:r>
            <a:r>
              <a:rPr lang="en-US" altLang="zh-TW" sz="1400" dirty="0" err="1"/>
              <a:t>công</a:t>
            </a:r>
            <a:r>
              <a:rPr lang="en-US" altLang="zh-TW" sz="1400" dirty="0"/>
              <a:t> ty</a:t>
            </a:r>
          </a:p>
          <a:p>
            <a:pPr lvl="1">
              <a:lnSpc>
                <a:spcPct val="150000"/>
              </a:lnSpc>
              <a:buClr>
                <a:schemeClr val="accent6"/>
              </a:buClr>
              <a:buFont typeface="Wingdings" pitchFamily="2" charset="2"/>
              <a:buChar char=""/>
            </a:pPr>
            <a:r>
              <a:rPr lang="zh-TW" altLang="en-US" sz="1200" b="0" dirty="0">
                <a:latin typeface="微软雅黑" pitchFamily="34" charset="-122"/>
                <a:ea typeface="微软雅黑" pitchFamily="34" charset="-122"/>
              </a:rPr>
              <a:t>國際標準</a:t>
            </a:r>
            <a:r>
              <a:rPr lang="en-US" altLang="zh-TW" sz="1200" b="0" dirty="0" err="1">
                <a:latin typeface="微软雅黑" pitchFamily="34" charset="-122"/>
                <a:ea typeface="微软雅黑" pitchFamily="34" charset="-122"/>
              </a:rPr>
              <a:t>Tiêu</a:t>
            </a:r>
            <a:r>
              <a:rPr lang="en-US" altLang="zh-TW" sz="1200" b="0" dirty="0">
                <a:latin typeface="微软雅黑" pitchFamily="34" charset="-122"/>
                <a:ea typeface="微软雅黑" pitchFamily="34" charset="-122"/>
              </a:rPr>
              <a:t> </a:t>
            </a:r>
            <a:r>
              <a:rPr lang="en-US" altLang="zh-TW" sz="1200" b="0" dirty="0" err="1">
                <a:latin typeface="微软雅黑" pitchFamily="34" charset="-122"/>
                <a:ea typeface="微软雅黑" pitchFamily="34" charset="-122"/>
              </a:rPr>
              <a:t>chuẩn</a:t>
            </a:r>
            <a:r>
              <a:rPr lang="en-US" altLang="zh-TW" sz="1200" b="0" dirty="0">
                <a:latin typeface="微软雅黑" pitchFamily="34" charset="-122"/>
                <a:ea typeface="微软雅黑" pitchFamily="34" charset="-122"/>
              </a:rPr>
              <a:t> </a:t>
            </a:r>
            <a:r>
              <a:rPr lang="en-US" altLang="zh-TW" sz="1200" b="0" dirty="0" err="1">
                <a:latin typeface="微软雅黑" pitchFamily="34" charset="-122"/>
                <a:ea typeface="微软雅黑" pitchFamily="34" charset="-122"/>
              </a:rPr>
              <a:t>quốc</a:t>
            </a:r>
            <a:r>
              <a:rPr lang="en-US" altLang="zh-TW" sz="1200" b="0" dirty="0">
                <a:latin typeface="微软雅黑" pitchFamily="34" charset="-122"/>
                <a:ea typeface="微软雅黑" pitchFamily="34" charset="-122"/>
              </a:rPr>
              <a:t> </a:t>
            </a:r>
            <a:r>
              <a:rPr lang="en-US" altLang="zh-TW" sz="1200" b="0" dirty="0" err="1">
                <a:latin typeface="微软雅黑" pitchFamily="34" charset="-122"/>
                <a:ea typeface="微软雅黑" pitchFamily="34" charset="-122"/>
              </a:rPr>
              <a:t>tế</a:t>
            </a:r>
            <a:r>
              <a:rPr lang="en-US" altLang="zh-TW" sz="1200" b="0" dirty="0">
                <a:latin typeface="微软雅黑" pitchFamily="34" charset="-122"/>
                <a:ea typeface="微软雅黑" pitchFamily="34" charset="-122"/>
              </a:rPr>
              <a:t>(EDIS)</a:t>
            </a:r>
            <a:r>
              <a:rPr lang="zh-TW" altLang="en-US" sz="1200" b="0" dirty="0">
                <a:latin typeface="微软雅黑" pitchFamily="34" charset="-122"/>
                <a:ea typeface="微软雅黑" pitchFamily="34" charset="-122"/>
              </a:rPr>
              <a:t>：</a:t>
            </a:r>
            <a:endParaRPr lang="en-US" altLang="zh-TW" sz="1200" b="0" dirty="0">
              <a:latin typeface="微软雅黑" pitchFamily="34" charset="-122"/>
              <a:ea typeface="微软雅黑" pitchFamily="34" charset="-122"/>
            </a:endParaRPr>
          </a:p>
          <a:p>
            <a:pPr lvl="2">
              <a:lnSpc>
                <a:spcPct val="150000"/>
              </a:lnSpc>
              <a:buClr>
                <a:schemeClr val="accent6"/>
              </a:buClr>
              <a:buNone/>
            </a:pPr>
            <a:r>
              <a:rPr lang="zh-TW" altLang="en-US" sz="1100" b="0" dirty="0">
                <a:latin typeface="微软雅黑" pitchFamily="34" charset="-122"/>
                <a:ea typeface="微软雅黑" pitchFamily="34" charset="-122"/>
              </a:rPr>
              <a:t>國際系統標準</a:t>
            </a:r>
            <a:r>
              <a:rPr lang="en-US" altLang="zh-TW" sz="1100" b="0" dirty="0" err="1">
                <a:latin typeface="微软雅黑" pitchFamily="34" charset="-122"/>
                <a:ea typeface="微软雅黑" pitchFamily="34" charset="-122"/>
              </a:rPr>
              <a:t>tiêu</a:t>
            </a:r>
            <a:r>
              <a:rPr lang="en-US" altLang="zh-TW" sz="1100" b="0" dirty="0">
                <a:latin typeface="微软雅黑" pitchFamily="34" charset="-122"/>
                <a:ea typeface="微软雅黑" pitchFamily="34" charset="-122"/>
              </a:rPr>
              <a:t> </a:t>
            </a:r>
            <a:r>
              <a:rPr lang="en-US" altLang="zh-TW" sz="1100" b="0" dirty="0" err="1">
                <a:latin typeface="微软雅黑" pitchFamily="34" charset="-122"/>
                <a:ea typeface="微软雅黑" pitchFamily="34" charset="-122"/>
              </a:rPr>
              <a:t>chuẩn</a:t>
            </a:r>
            <a:r>
              <a:rPr lang="en-US" altLang="zh-TW" sz="1100" b="0" dirty="0">
                <a:latin typeface="微软雅黑" pitchFamily="34" charset="-122"/>
                <a:ea typeface="微软雅黑" pitchFamily="34" charset="-122"/>
              </a:rPr>
              <a:t> </a:t>
            </a:r>
            <a:r>
              <a:rPr lang="en-US" altLang="zh-TW" sz="1100" b="0" dirty="0" err="1">
                <a:latin typeface="微软雅黑" pitchFamily="34" charset="-122"/>
                <a:ea typeface="微软雅黑" pitchFamily="34" charset="-122"/>
              </a:rPr>
              <a:t>hệ</a:t>
            </a:r>
            <a:r>
              <a:rPr lang="en-US" altLang="zh-TW" sz="1100" b="0" dirty="0">
                <a:latin typeface="微软雅黑" pitchFamily="34" charset="-122"/>
                <a:ea typeface="微软雅黑" pitchFamily="34" charset="-122"/>
              </a:rPr>
              <a:t> </a:t>
            </a:r>
            <a:r>
              <a:rPr lang="en-US" altLang="zh-TW" sz="1100" b="0" dirty="0" err="1">
                <a:latin typeface="微软雅黑" pitchFamily="34" charset="-122"/>
                <a:ea typeface="微软雅黑" pitchFamily="34" charset="-122"/>
              </a:rPr>
              <a:t>thống</a:t>
            </a:r>
            <a:r>
              <a:rPr lang="en-US" altLang="zh-TW" sz="1100" b="0" dirty="0">
                <a:latin typeface="微软雅黑" pitchFamily="34" charset="-122"/>
                <a:ea typeface="微软雅黑" pitchFamily="34" charset="-122"/>
              </a:rPr>
              <a:t> </a:t>
            </a:r>
            <a:r>
              <a:rPr lang="en-US" altLang="zh-TW" sz="1100" b="0" dirty="0" err="1">
                <a:latin typeface="微软雅黑" pitchFamily="34" charset="-122"/>
                <a:ea typeface="微软雅黑" pitchFamily="34" charset="-122"/>
              </a:rPr>
              <a:t>quốc</a:t>
            </a:r>
            <a:r>
              <a:rPr lang="en-US" altLang="zh-TW" sz="1100" b="0" dirty="0">
                <a:latin typeface="微软雅黑" pitchFamily="34" charset="-122"/>
                <a:ea typeface="微软雅黑" pitchFamily="34" charset="-122"/>
              </a:rPr>
              <a:t> </a:t>
            </a:r>
            <a:r>
              <a:rPr lang="en-US" altLang="zh-TW" sz="1100" b="0" dirty="0" err="1">
                <a:latin typeface="微软雅黑" pitchFamily="34" charset="-122"/>
                <a:ea typeface="微软雅黑" pitchFamily="34" charset="-122"/>
              </a:rPr>
              <a:t>tế</a:t>
            </a:r>
            <a:r>
              <a:rPr lang="en-US" altLang="zh-TW" sz="1100" b="0" dirty="0">
                <a:latin typeface="微软雅黑" pitchFamily="34" charset="-122"/>
                <a:ea typeface="微软雅黑" pitchFamily="34" charset="-122"/>
              </a:rPr>
              <a:t>(ISO,CTPAT,EICC)</a:t>
            </a:r>
            <a:r>
              <a:rPr lang="zh-TW" altLang="en-US" sz="1100" b="0" dirty="0">
                <a:latin typeface="微软雅黑" pitchFamily="34" charset="-122"/>
                <a:ea typeface="微软雅黑" pitchFamily="34" charset="-122"/>
              </a:rPr>
              <a:t>、</a:t>
            </a:r>
            <a:r>
              <a:rPr lang="zh-TW" altLang="en-US" sz="1100" dirty="0">
                <a:latin typeface="微软雅黑" pitchFamily="34" charset="-122"/>
                <a:ea typeface="微软雅黑" pitchFamily="34" charset="-122"/>
              </a:rPr>
              <a:t>產品的國際標準</a:t>
            </a:r>
            <a:r>
              <a:rPr lang="en-US" altLang="zh-TW" sz="1100" dirty="0" err="1">
                <a:latin typeface="微软雅黑" pitchFamily="34" charset="-122"/>
                <a:ea typeface="微软雅黑" pitchFamily="34" charset="-122"/>
              </a:rPr>
              <a:t>tiêu</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chuẩn</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quốc</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tế</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về</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sản</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phẩm</a:t>
            </a:r>
            <a:r>
              <a:rPr lang="en-US" altLang="zh-TW" sz="1100" dirty="0">
                <a:latin typeface="微软雅黑" pitchFamily="34" charset="-122"/>
                <a:ea typeface="微软雅黑" pitchFamily="34" charset="-122"/>
              </a:rPr>
              <a:t>(IPC,ESD)</a:t>
            </a:r>
            <a:r>
              <a:rPr lang="zh-TW" altLang="en-US" sz="1100" dirty="0">
                <a:latin typeface="微软雅黑" pitchFamily="34" charset="-122"/>
                <a:ea typeface="微软雅黑" pitchFamily="34" charset="-122"/>
              </a:rPr>
              <a:t>、國家規範、法規</a:t>
            </a:r>
            <a:r>
              <a:rPr lang="en-US" altLang="zh-TW" sz="1100" dirty="0" err="1">
                <a:latin typeface="微软雅黑" pitchFamily="34" charset="-122"/>
                <a:ea typeface="微软雅黑" pitchFamily="34" charset="-122"/>
              </a:rPr>
              <a:t>quy</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tắc</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quy</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định</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quốc</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gia</a:t>
            </a:r>
            <a:r>
              <a:rPr lang="en-US" altLang="zh-TW" sz="1100" dirty="0">
                <a:latin typeface="微软雅黑" pitchFamily="34" charset="-122"/>
                <a:ea typeface="微软雅黑" pitchFamily="34" charset="-122"/>
              </a:rPr>
              <a:t>(</a:t>
            </a:r>
            <a:r>
              <a:rPr lang="en-US" altLang="zh-TW" sz="1100" dirty="0" err="1">
                <a:latin typeface="微软雅黑" pitchFamily="34" charset="-122"/>
                <a:ea typeface="微软雅黑" pitchFamily="34" charset="-122"/>
              </a:rPr>
              <a:t>RoHS,REACH,WEEE</a:t>
            </a:r>
            <a:r>
              <a:rPr lang="en-US" altLang="zh-TW" sz="1100" dirty="0">
                <a:latin typeface="微软雅黑" pitchFamily="34" charset="-122"/>
                <a:ea typeface="微软雅黑" pitchFamily="34" charset="-122"/>
              </a:rPr>
              <a:t>…)</a:t>
            </a:r>
            <a:r>
              <a:rPr lang="zh-TW" altLang="en-US" sz="1100" dirty="0">
                <a:latin typeface="微软雅黑" pitchFamily="34" charset="-122"/>
                <a:ea typeface="微软雅黑" pitchFamily="34" charset="-122"/>
              </a:rPr>
              <a:t>。</a:t>
            </a:r>
            <a:endParaRPr lang="en-US" altLang="zh-TW" sz="1100" b="0" dirty="0">
              <a:latin typeface="微软雅黑" pitchFamily="34" charset="-122"/>
              <a:ea typeface="微软雅黑" pitchFamily="34" charset="-122"/>
            </a:endParaRPr>
          </a:p>
          <a:p>
            <a:pPr lvl="1">
              <a:lnSpc>
                <a:spcPct val="150000"/>
              </a:lnSpc>
              <a:buClr>
                <a:schemeClr val="accent6"/>
              </a:buClr>
              <a:buFont typeface="Wingdings" pitchFamily="2" charset="2"/>
              <a:buChar char=""/>
            </a:pPr>
            <a:r>
              <a:rPr lang="zh-TW" altLang="en-US" sz="1200" b="0" dirty="0">
                <a:latin typeface="微软雅黑" pitchFamily="34" charset="-122"/>
                <a:ea typeface="微软雅黑" pitchFamily="34" charset="-122"/>
              </a:rPr>
              <a:t>外部報告</a:t>
            </a:r>
            <a:r>
              <a:rPr lang="en-GB" altLang="zh-TW" sz="1200" b="0" dirty="0" err="1">
                <a:latin typeface="微软雅黑" pitchFamily="34" charset="-122"/>
                <a:ea typeface="微软雅黑" pitchFamily="34" charset="-122"/>
              </a:rPr>
              <a:t>báo</a:t>
            </a:r>
            <a:r>
              <a:rPr lang="en-GB" altLang="zh-TW" sz="1200" b="0" dirty="0">
                <a:latin typeface="微软雅黑" pitchFamily="34" charset="-122"/>
                <a:ea typeface="微软雅黑" pitchFamily="34" charset="-122"/>
              </a:rPr>
              <a:t> </a:t>
            </a:r>
            <a:r>
              <a:rPr lang="en-GB" altLang="zh-TW" sz="1200" b="0" dirty="0" err="1">
                <a:latin typeface="微软雅黑" pitchFamily="34" charset="-122"/>
                <a:ea typeface="微软雅黑" pitchFamily="34" charset="-122"/>
              </a:rPr>
              <a:t>cáo</a:t>
            </a:r>
            <a:r>
              <a:rPr lang="en-GB" altLang="zh-TW" sz="1200" b="0" dirty="0">
                <a:latin typeface="微软雅黑" pitchFamily="34" charset="-122"/>
                <a:ea typeface="微软雅黑" pitchFamily="34" charset="-122"/>
              </a:rPr>
              <a:t> </a:t>
            </a:r>
            <a:r>
              <a:rPr lang="en-GB" altLang="zh-TW" sz="1200" b="0" dirty="0" err="1">
                <a:latin typeface="微软雅黑" pitchFamily="34" charset="-122"/>
                <a:ea typeface="微软雅黑" pitchFamily="34" charset="-122"/>
              </a:rPr>
              <a:t>bên</a:t>
            </a:r>
            <a:r>
              <a:rPr lang="en-GB" altLang="zh-TW" sz="1200" b="0" dirty="0">
                <a:latin typeface="微软雅黑" pitchFamily="34" charset="-122"/>
                <a:ea typeface="微软雅黑" pitchFamily="34" charset="-122"/>
              </a:rPr>
              <a:t> </a:t>
            </a:r>
            <a:r>
              <a:rPr lang="en-GB" altLang="zh-TW" sz="1200" b="0" dirty="0" err="1">
                <a:latin typeface="微软雅黑" pitchFamily="34" charset="-122"/>
                <a:ea typeface="微软雅黑" pitchFamily="34" charset="-122"/>
              </a:rPr>
              <a:t>ngoài</a:t>
            </a:r>
            <a:r>
              <a:rPr lang="en-US" altLang="zh-TW" sz="1200" b="0" dirty="0">
                <a:latin typeface="微软雅黑" pitchFamily="34" charset="-122"/>
                <a:ea typeface="微软雅黑" pitchFamily="34" charset="-122"/>
              </a:rPr>
              <a:t>(EDAR)</a:t>
            </a:r>
            <a:r>
              <a:rPr lang="zh-TW" altLang="en-US" sz="1200" b="0" dirty="0">
                <a:latin typeface="微软雅黑" pitchFamily="34" charset="-122"/>
                <a:ea typeface="微软雅黑" pitchFamily="34" charset="-122"/>
              </a:rPr>
              <a:t>：</a:t>
            </a:r>
            <a:endParaRPr lang="en-US" altLang="zh-TW" sz="1200" b="0" dirty="0">
              <a:latin typeface="微软雅黑" pitchFamily="34" charset="-122"/>
              <a:ea typeface="微软雅黑" pitchFamily="34" charset="-122"/>
            </a:endParaRPr>
          </a:p>
          <a:p>
            <a:pPr lvl="2">
              <a:lnSpc>
                <a:spcPct val="150000"/>
              </a:lnSpc>
              <a:buClr>
                <a:schemeClr val="accent6"/>
              </a:buClr>
              <a:buNone/>
            </a:pPr>
            <a:r>
              <a:rPr lang="zh-TW" altLang="en-US" sz="1100" b="0" dirty="0">
                <a:latin typeface="微软雅黑" pitchFamily="34" charset="-122"/>
                <a:ea typeface="微软雅黑" pitchFamily="34" charset="-122"/>
              </a:rPr>
              <a:t>如：</a:t>
            </a:r>
            <a:r>
              <a:rPr lang="zh-TW" altLang="en-US" sz="1100" dirty="0">
                <a:latin typeface="微软雅黑" pitchFamily="34" charset="-122"/>
                <a:ea typeface="微软雅黑" pitchFamily="34" charset="-122"/>
              </a:rPr>
              <a:t>稽核報告、工檢報告、產品認證報告</a:t>
            </a:r>
            <a:r>
              <a:rPr lang="en-US" altLang="zh-TW" sz="1100" dirty="0">
                <a:latin typeface="微软雅黑" pitchFamily="34" charset="-122"/>
                <a:ea typeface="微软雅黑" pitchFamily="34" charset="-122"/>
              </a:rPr>
              <a:t>..…</a:t>
            </a:r>
            <a:r>
              <a:rPr lang="zh-TW" altLang="en-US" sz="1100" dirty="0">
                <a:latin typeface="微软雅黑" pitchFamily="34" charset="-122"/>
                <a:ea typeface="微软雅黑" pitchFamily="34" charset="-122"/>
              </a:rPr>
              <a:t>。</a:t>
            </a:r>
            <a:r>
              <a:rPr lang="en-GB" altLang="zh-TW" sz="1100" dirty="0">
                <a:latin typeface="微软雅黑" pitchFamily="34" charset="-122"/>
                <a:ea typeface="微软雅黑" pitchFamily="34" charset="-122"/>
              </a:rPr>
              <a:t>VD: </a:t>
            </a:r>
            <a:r>
              <a:rPr lang="en-GB" altLang="zh-TW" sz="1100" dirty="0" err="1">
                <a:latin typeface="微软雅黑" pitchFamily="34" charset="-122"/>
                <a:ea typeface="微软雅黑" pitchFamily="34" charset="-122"/>
              </a:rPr>
              <a:t>báo</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cáo</a:t>
            </a:r>
            <a:r>
              <a:rPr lang="en-GB" altLang="zh-TW" sz="1100" dirty="0">
                <a:latin typeface="微软雅黑" pitchFamily="34" charset="-122"/>
                <a:ea typeface="微软雅黑" pitchFamily="34" charset="-122"/>
              </a:rPr>
              <a:t> audit, </a:t>
            </a:r>
            <a:r>
              <a:rPr lang="en-GB" altLang="zh-TW" sz="1100" dirty="0" err="1">
                <a:latin typeface="微软雅黑" pitchFamily="34" charset="-122"/>
                <a:ea typeface="微软雅黑" pitchFamily="34" charset="-122"/>
              </a:rPr>
              <a:t>báo</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cáo</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kiểm</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tra</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quy</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trình</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báo</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cáo</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kiểm</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chứng</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sản</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phẩm</a:t>
            </a:r>
            <a:endParaRPr lang="en-US" altLang="zh-TW" sz="1200" b="0" dirty="0">
              <a:latin typeface="微软雅黑" pitchFamily="34" charset="-122"/>
              <a:ea typeface="微软雅黑" pitchFamily="34" charset="-122"/>
            </a:endParaRPr>
          </a:p>
          <a:p>
            <a:pPr lvl="1">
              <a:lnSpc>
                <a:spcPct val="150000"/>
              </a:lnSpc>
              <a:buClr>
                <a:schemeClr val="accent6"/>
              </a:buClr>
              <a:buFont typeface="Wingdings" pitchFamily="2" charset="2"/>
              <a:buChar char=""/>
            </a:pPr>
            <a:r>
              <a:rPr lang="zh-TW" altLang="en-US" sz="1200" b="0" dirty="0">
                <a:latin typeface="微软雅黑" pitchFamily="34" charset="-122"/>
                <a:ea typeface="微软雅黑" pitchFamily="34" charset="-122"/>
              </a:rPr>
              <a:t>外部證書</a:t>
            </a:r>
            <a:r>
              <a:rPr lang="en-GB" altLang="zh-TW" sz="1200" b="0" dirty="0" err="1">
                <a:latin typeface="微软雅黑" pitchFamily="34" charset="-122"/>
                <a:ea typeface="微软雅黑" pitchFamily="34" charset="-122"/>
              </a:rPr>
              <a:t>ch</a:t>
            </a:r>
            <a:r>
              <a:rPr lang="en-GB" altLang="zh-TW" sz="1200" dirty="0" err="1">
                <a:latin typeface="微软雅黑" pitchFamily="34" charset="-122"/>
                <a:ea typeface="微软雅黑" pitchFamily="34" charset="-122"/>
              </a:rPr>
              <a:t>ứng</a:t>
            </a:r>
            <a:r>
              <a:rPr lang="en-GB" altLang="zh-TW" sz="1200" dirty="0">
                <a:latin typeface="微软雅黑" pitchFamily="34" charset="-122"/>
                <a:ea typeface="微软雅黑" pitchFamily="34" charset="-122"/>
              </a:rPr>
              <a:t> </a:t>
            </a:r>
            <a:r>
              <a:rPr lang="en-GB" altLang="zh-TW" sz="1200" dirty="0" err="1">
                <a:latin typeface="微软雅黑" pitchFamily="34" charset="-122"/>
                <a:ea typeface="微软雅黑" pitchFamily="34" charset="-122"/>
              </a:rPr>
              <a:t>nhận</a:t>
            </a:r>
            <a:r>
              <a:rPr lang="en-GB" altLang="zh-TW" sz="1200" dirty="0">
                <a:latin typeface="微软雅黑" pitchFamily="34" charset="-122"/>
                <a:ea typeface="微软雅黑" pitchFamily="34" charset="-122"/>
              </a:rPr>
              <a:t> </a:t>
            </a:r>
            <a:r>
              <a:rPr lang="en-GB" altLang="zh-TW" sz="1200" dirty="0" err="1">
                <a:latin typeface="微软雅黑" pitchFamily="34" charset="-122"/>
                <a:ea typeface="微软雅黑" pitchFamily="34" charset="-122"/>
              </a:rPr>
              <a:t>bên</a:t>
            </a:r>
            <a:r>
              <a:rPr lang="en-GB" altLang="zh-TW" sz="1200" dirty="0">
                <a:latin typeface="微软雅黑" pitchFamily="34" charset="-122"/>
                <a:ea typeface="微软雅黑" pitchFamily="34" charset="-122"/>
              </a:rPr>
              <a:t> </a:t>
            </a:r>
            <a:r>
              <a:rPr lang="en-GB" altLang="zh-TW" sz="1200" dirty="0" err="1">
                <a:latin typeface="微软雅黑" pitchFamily="34" charset="-122"/>
                <a:ea typeface="微软雅黑" pitchFamily="34" charset="-122"/>
              </a:rPr>
              <a:t>ngoài</a:t>
            </a:r>
            <a:r>
              <a:rPr lang="en-US" altLang="zh-TW" sz="1200" b="0" dirty="0">
                <a:latin typeface="微软雅黑" pitchFamily="34" charset="-122"/>
                <a:ea typeface="微软雅黑" pitchFamily="34" charset="-122"/>
              </a:rPr>
              <a:t>(EDAC)</a:t>
            </a:r>
            <a:r>
              <a:rPr lang="zh-TW" altLang="en-US" sz="1200" b="0" dirty="0">
                <a:latin typeface="微软雅黑" pitchFamily="34" charset="-122"/>
                <a:ea typeface="微软雅黑" pitchFamily="34" charset="-122"/>
              </a:rPr>
              <a:t>：</a:t>
            </a:r>
            <a:endParaRPr lang="en-US" altLang="zh-TW" sz="1200" b="0" dirty="0">
              <a:latin typeface="微软雅黑" pitchFamily="34" charset="-122"/>
              <a:ea typeface="微软雅黑" pitchFamily="34" charset="-122"/>
            </a:endParaRPr>
          </a:p>
          <a:p>
            <a:pPr lvl="2">
              <a:lnSpc>
                <a:spcPct val="150000"/>
              </a:lnSpc>
              <a:buClr>
                <a:schemeClr val="accent6"/>
              </a:buClr>
              <a:buNone/>
            </a:pPr>
            <a:r>
              <a:rPr lang="zh-TW" altLang="en-US" sz="1100" dirty="0">
                <a:latin typeface="微软雅黑" pitchFamily="34" charset="-122"/>
                <a:ea typeface="微软雅黑" pitchFamily="34" charset="-122"/>
              </a:rPr>
              <a:t>如：稽核證書、工廠證書、產品認證證書</a:t>
            </a:r>
            <a:r>
              <a:rPr lang="en-US" altLang="zh-TW" sz="1100" dirty="0">
                <a:latin typeface="微软雅黑" pitchFamily="34" charset="-122"/>
                <a:ea typeface="微软雅黑" pitchFamily="34" charset="-122"/>
              </a:rPr>
              <a:t>…..</a:t>
            </a:r>
            <a:r>
              <a:rPr lang="zh-TW" altLang="en-US" sz="1100" dirty="0">
                <a:latin typeface="微软雅黑" pitchFamily="34" charset="-122"/>
                <a:ea typeface="微软雅黑" pitchFamily="34" charset="-122"/>
              </a:rPr>
              <a:t>。</a:t>
            </a:r>
            <a:r>
              <a:rPr lang="en-GB" altLang="zh-TW" sz="1100" dirty="0" err="1">
                <a:latin typeface="微软雅黑" pitchFamily="34" charset="-122"/>
                <a:ea typeface="微软雅黑" pitchFamily="34" charset="-122"/>
              </a:rPr>
              <a:t>Chứng</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nhận</a:t>
            </a:r>
            <a:r>
              <a:rPr lang="en-GB" altLang="zh-TW" sz="1100" dirty="0">
                <a:latin typeface="微软雅黑" pitchFamily="34" charset="-122"/>
                <a:ea typeface="微软雅黑" pitchFamily="34" charset="-122"/>
              </a:rPr>
              <a:t> audit, </a:t>
            </a:r>
            <a:r>
              <a:rPr lang="en-GB" altLang="zh-TW" sz="1100" dirty="0" err="1">
                <a:latin typeface="微软雅黑" pitchFamily="34" charset="-122"/>
                <a:ea typeface="微软雅黑" pitchFamily="34" charset="-122"/>
              </a:rPr>
              <a:t>chứng</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nhận</a:t>
            </a:r>
            <a:r>
              <a:rPr lang="en-GB" altLang="zh-TW" sz="1100" dirty="0">
                <a:latin typeface="微软雅黑" pitchFamily="34" charset="-122"/>
                <a:ea typeface="微软雅黑" pitchFamily="34" charset="-122"/>
              </a:rPr>
              <a:t> x</a:t>
            </a:r>
            <a:r>
              <a:rPr lang="vi-VN" altLang="zh-TW" sz="1100" dirty="0">
                <a:latin typeface="微软雅黑" pitchFamily="34" charset="-122"/>
                <a:ea typeface="微软雅黑" pitchFamily="34" charset="-122"/>
              </a:rPr>
              <a:t>ư</a:t>
            </a:r>
            <a:r>
              <a:rPr lang="en-GB" altLang="zh-TW" sz="1100" dirty="0" err="1">
                <a:latin typeface="微软雅黑" pitchFamily="34" charset="-122"/>
                <a:ea typeface="微软雅黑" pitchFamily="34" charset="-122"/>
              </a:rPr>
              <a:t>ởng</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sản</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xuất</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chứng</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nhận</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sản</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phẩm</a:t>
            </a:r>
            <a:endParaRPr lang="en-US" altLang="zh-TW" sz="1100" b="0" dirty="0">
              <a:latin typeface="微软雅黑" pitchFamily="34" charset="-122"/>
              <a:ea typeface="微软雅黑" pitchFamily="34" charset="-122"/>
            </a:endParaRPr>
          </a:p>
          <a:p>
            <a:pPr lvl="1">
              <a:lnSpc>
                <a:spcPct val="150000"/>
              </a:lnSpc>
              <a:buClr>
                <a:schemeClr val="accent6"/>
              </a:buClr>
              <a:buFont typeface="Wingdings" pitchFamily="2" charset="2"/>
              <a:buChar char=""/>
            </a:pPr>
            <a:r>
              <a:rPr lang="zh-TW" altLang="en-US" sz="1200" b="0" dirty="0">
                <a:latin typeface="微软雅黑" pitchFamily="34" charset="-122"/>
                <a:ea typeface="微软雅黑" pitchFamily="34" charset="-122"/>
              </a:rPr>
              <a:t>客戶文件</a:t>
            </a:r>
            <a:r>
              <a:rPr lang="en-GB" altLang="zh-TW" sz="1200" b="0" dirty="0" err="1">
                <a:latin typeface="微软雅黑" pitchFamily="34" charset="-122"/>
                <a:ea typeface="微软雅黑" pitchFamily="34" charset="-122"/>
              </a:rPr>
              <a:t>Tài</a:t>
            </a:r>
            <a:r>
              <a:rPr lang="en-GB" altLang="zh-TW" sz="1200" b="0" dirty="0">
                <a:latin typeface="微软雅黑" pitchFamily="34" charset="-122"/>
                <a:ea typeface="微软雅黑" pitchFamily="34" charset="-122"/>
              </a:rPr>
              <a:t> </a:t>
            </a:r>
            <a:r>
              <a:rPr lang="en-GB" altLang="zh-TW" sz="1200" b="0" dirty="0" err="1">
                <a:latin typeface="微软雅黑" pitchFamily="34" charset="-122"/>
                <a:ea typeface="微软雅黑" pitchFamily="34" charset="-122"/>
              </a:rPr>
              <a:t>liệu</a:t>
            </a:r>
            <a:r>
              <a:rPr lang="en-GB" altLang="zh-TW" sz="1200" b="0" dirty="0">
                <a:latin typeface="微软雅黑" pitchFamily="34" charset="-122"/>
                <a:ea typeface="微软雅黑" pitchFamily="34" charset="-122"/>
              </a:rPr>
              <a:t> </a:t>
            </a:r>
            <a:r>
              <a:rPr lang="en-GB" altLang="zh-TW" sz="1200" b="0" dirty="0" err="1">
                <a:latin typeface="微软雅黑" pitchFamily="34" charset="-122"/>
                <a:ea typeface="微软雅黑" pitchFamily="34" charset="-122"/>
              </a:rPr>
              <a:t>khách</a:t>
            </a:r>
            <a:r>
              <a:rPr lang="en-GB" altLang="zh-TW" sz="1200" b="0" dirty="0">
                <a:latin typeface="微软雅黑" pitchFamily="34" charset="-122"/>
                <a:ea typeface="微软雅黑" pitchFamily="34" charset="-122"/>
              </a:rPr>
              <a:t> </a:t>
            </a:r>
            <a:r>
              <a:rPr lang="en-GB" altLang="zh-TW" sz="1200" b="0" dirty="0" err="1">
                <a:latin typeface="微软雅黑" pitchFamily="34" charset="-122"/>
                <a:ea typeface="微软雅黑" pitchFamily="34" charset="-122"/>
              </a:rPr>
              <a:t>hàng</a:t>
            </a:r>
            <a:r>
              <a:rPr lang="en-US" altLang="zh-TW" sz="1200" b="0" dirty="0">
                <a:latin typeface="微软雅黑" pitchFamily="34" charset="-122"/>
                <a:ea typeface="微软雅黑" pitchFamily="34" charset="-122"/>
              </a:rPr>
              <a:t>(EDCD)</a:t>
            </a:r>
            <a:r>
              <a:rPr lang="zh-TW" altLang="en-US" sz="1200" b="0" dirty="0">
                <a:latin typeface="微软雅黑" pitchFamily="34" charset="-122"/>
                <a:ea typeface="微软雅黑" pitchFamily="34" charset="-122"/>
              </a:rPr>
              <a:t>：</a:t>
            </a:r>
            <a:endParaRPr lang="en-US" altLang="zh-TW" sz="1200" b="0" dirty="0">
              <a:latin typeface="微软雅黑" pitchFamily="34" charset="-122"/>
              <a:ea typeface="微软雅黑" pitchFamily="34" charset="-122"/>
            </a:endParaRPr>
          </a:p>
          <a:p>
            <a:pPr lvl="2">
              <a:lnSpc>
                <a:spcPct val="150000"/>
              </a:lnSpc>
              <a:buClr>
                <a:schemeClr val="accent6"/>
              </a:buClr>
              <a:buNone/>
            </a:pPr>
            <a:r>
              <a:rPr lang="zh-TW" altLang="en-US" sz="1100" dirty="0">
                <a:latin typeface="微软雅黑" pitchFamily="34" charset="-122"/>
                <a:ea typeface="微软雅黑" pitchFamily="34" charset="-122"/>
              </a:rPr>
              <a:t>產品文件</a:t>
            </a:r>
            <a:r>
              <a:rPr lang="en-US" altLang="zh-TW" sz="1100" dirty="0">
                <a:latin typeface="微软雅黑" pitchFamily="34" charset="-122"/>
                <a:ea typeface="微软雅黑" pitchFamily="34" charset="-122"/>
              </a:rPr>
              <a:t>(BOM,SCH,S/W,F/W…)</a:t>
            </a:r>
            <a:r>
              <a:rPr lang="zh-TW" altLang="en-US" sz="1100" dirty="0">
                <a:latin typeface="微软雅黑" pitchFamily="34" charset="-122"/>
                <a:ea typeface="微软雅黑" pitchFamily="34" charset="-122"/>
              </a:rPr>
              <a:t>、客戶要求</a:t>
            </a:r>
            <a:r>
              <a:rPr lang="en-US" altLang="zh-TW" sz="1100" dirty="0">
                <a:latin typeface="微软雅黑" pitchFamily="34" charset="-122"/>
                <a:ea typeface="微软雅黑" pitchFamily="34" charset="-122"/>
              </a:rPr>
              <a:t>(</a:t>
            </a:r>
            <a:r>
              <a:rPr lang="zh-TW" altLang="en-US" sz="1100" dirty="0">
                <a:latin typeface="微软雅黑" pitchFamily="34" charset="-122"/>
                <a:ea typeface="微软雅黑" pitchFamily="34" charset="-122"/>
              </a:rPr>
              <a:t>機密文件</a:t>
            </a:r>
            <a:r>
              <a:rPr lang="en-US" altLang="zh-TW" sz="1100" dirty="0">
                <a:latin typeface="微软雅黑" pitchFamily="34" charset="-122"/>
                <a:ea typeface="微软雅黑" pitchFamily="34" charset="-122"/>
              </a:rPr>
              <a:t>)</a:t>
            </a:r>
            <a:r>
              <a:rPr lang="zh-TW" altLang="en-US" sz="1100" dirty="0">
                <a:latin typeface="微软雅黑" pitchFamily="34" charset="-122"/>
                <a:ea typeface="微软雅黑" pitchFamily="34" charset="-122"/>
              </a:rPr>
              <a:t>、</a:t>
            </a:r>
            <a:r>
              <a:rPr lang="en-US" altLang="zh-TW" sz="1100" dirty="0" err="1">
                <a:latin typeface="微软雅黑" pitchFamily="34" charset="-122"/>
                <a:ea typeface="微软雅黑" pitchFamily="34" charset="-122"/>
              </a:rPr>
              <a:t>RoHS</a:t>
            </a:r>
            <a:r>
              <a:rPr lang="zh-TW" altLang="en-US" sz="1100" dirty="0">
                <a:latin typeface="微软雅黑" pitchFamily="34" charset="-122"/>
                <a:ea typeface="微软雅黑" pitchFamily="34" charset="-122"/>
              </a:rPr>
              <a:t>文件、</a:t>
            </a:r>
            <a:r>
              <a:rPr lang="en-US" altLang="zh-TW" sz="1100" dirty="0">
                <a:latin typeface="微软雅黑" pitchFamily="34" charset="-122"/>
                <a:ea typeface="微软雅黑" pitchFamily="34" charset="-122"/>
              </a:rPr>
              <a:t>M</a:t>
            </a:r>
            <a:r>
              <a:rPr lang="zh-TW" altLang="en-US" sz="1100" dirty="0">
                <a:latin typeface="微软雅黑" pitchFamily="34" charset="-122"/>
                <a:ea typeface="微软雅黑" pitchFamily="34" charset="-122"/>
              </a:rPr>
              <a:t>機種文件、</a:t>
            </a:r>
            <a:endParaRPr lang="en-US" altLang="zh-TW" sz="1100" dirty="0">
              <a:latin typeface="微软雅黑" pitchFamily="34" charset="-122"/>
              <a:ea typeface="微软雅黑" pitchFamily="34" charset="-122"/>
            </a:endParaRPr>
          </a:p>
          <a:p>
            <a:pPr lvl="2">
              <a:lnSpc>
                <a:spcPct val="150000"/>
              </a:lnSpc>
              <a:buClr>
                <a:schemeClr val="accent6"/>
              </a:buClr>
              <a:buNone/>
            </a:pPr>
            <a:r>
              <a:rPr lang="zh-TW" altLang="en-US" sz="1100" dirty="0">
                <a:latin typeface="微软雅黑" pitchFamily="34" charset="-122"/>
                <a:ea typeface="微软雅黑" pitchFamily="34" charset="-122"/>
              </a:rPr>
              <a:t>可靠度文件、一般要求。</a:t>
            </a:r>
            <a:r>
              <a:rPr lang="en-GB" altLang="zh-TW" sz="1100" dirty="0" err="1">
                <a:latin typeface="微软雅黑" pitchFamily="34" charset="-122"/>
                <a:ea typeface="微软雅黑" pitchFamily="34" charset="-122"/>
              </a:rPr>
              <a:t>Tài</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liệu</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về</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sản</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phẩm</a:t>
            </a:r>
            <a:r>
              <a:rPr lang="en-US" altLang="zh-TW" sz="1100" dirty="0">
                <a:latin typeface="微软雅黑" pitchFamily="34" charset="-122"/>
                <a:ea typeface="微软雅黑" pitchFamily="34" charset="-122"/>
              </a:rPr>
              <a:t> (BOM,SCH,S/W,F/W…), </a:t>
            </a:r>
            <a:r>
              <a:rPr lang="en-US" altLang="zh-TW" sz="1100" dirty="0" err="1">
                <a:latin typeface="微软雅黑" pitchFamily="34" charset="-122"/>
                <a:ea typeface="微软雅黑" pitchFamily="34" charset="-122"/>
              </a:rPr>
              <a:t>yêu</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cầu</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khách</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hàng</a:t>
            </a:r>
            <a:r>
              <a:rPr lang="en-US" altLang="zh-TW" sz="1100" dirty="0">
                <a:latin typeface="微软雅黑" pitchFamily="34" charset="-122"/>
                <a:ea typeface="微软雅黑" pitchFamily="34" charset="-122"/>
              </a:rPr>
              <a:t>(</a:t>
            </a:r>
            <a:r>
              <a:rPr lang="en-US" altLang="zh-TW" sz="1100" dirty="0" err="1">
                <a:latin typeface="微软雅黑" pitchFamily="34" charset="-122"/>
                <a:ea typeface="微软雅黑" pitchFamily="34" charset="-122"/>
              </a:rPr>
              <a:t>tài</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liệu</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mật</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tài</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liệu</a:t>
            </a:r>
            <a:r>
              <a:rPr lang="en-US" altLang="zh-TW" sz="1100" dirty="0">
                <a:latin typeface="微软雅黑" pitchFamily="34" charset="-122"/>
                <a:ea typeface="微软雅黑" pitchFamily="34" charset="-122"/>
              </a:rPr>
              <a:t> RoHS, </a:t>
            </a:r>
            <a:r>
              <a:rPr lang="en-US" altLang="zh-TW" sz="1100" dirty="0" err="1">
                <a:latin typeface="微软雅黑" pitchFamily="34" charset="-122"/>
                <a:ea typeface="微软雅黑" pitchFamily="34" charset="-122"/>
              </a:rPr>
              <a:t>tài</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liệu</a:t>
            </a:r>
            <a:r>
              <a:rPr lang="en-US" altLang="zh-TW" sz="1100" dirty="0">
                <a:latin typeface="微软雅黑" pitchFamily="34" charset="-122"/>
                <a:ea typeface="微软雅黑" pitchFamily="34" charset="-122"/>
              </a:rPr>
              <a:t> model M, </a:t>
            </a:r>
            <a:r>
              <a:rPr lang="en-US" altLang="zh-TW" sz="1100" dirty="0" err="1">
                <a:latin typeface="微软雅黑" pitchFamily="34" charset="-122"/>
                <a:ea typeface="微软雅黑" pitchFamily="34" charset="-122"/>
              </a:rPr>
              <a:t>tài</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liệu</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độ</a:t>
            </a:r>
            <a:r>
              <a:rPr lang="en-US" altLang="zh-TW" sz="1100" dirty="0">
                <a:latin typeface="微软雅黑" pitchFamily="34" charset="-122"/>
                <a:ea typeface="微软雅黑" pitchFamily="34" charset="-122"/>
              </a:rPr>
              <a:t> tin </a:t>
            </a:r>
            <a:r>
              <a:rPr lang="en-US" altLang="zh-TW" sz="1100" dirty="0" err="1">
                <a:latin typeface="微软雅黑" pitchFamily="34" charset="-122"/>
                <a:ea typeface="微软雅黑" pitchFamily="34" charset="-122"/>
              </a:rPr>
              <a:t>cậy</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yêu</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cầu</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thông</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th</a:t>
            </a:r>
            <a:r>
              <a:rPr lang="vi-VN" altLang="zh-TW" sz="1100" dirty="0">
                <a:latin typeface="微软雅黑" pitchFamily="34" charset="-122"/>
                <a:ea typeface="微软雅黑" pitchFamily="34" charset="-122"/>
              </a:rPr>
              <a:t>ư</a:t>
            </a:r>
            <a:r>
              <a:rPr lang="en-GB" altLang="zh-TW" sz="1100" dirty="0" err="1">
                <a:latin typeface="微软雅黑" pitchFamily="34" charset="-122"/>
                <a:ea typeface="微软雅黑" pitchFamily="34" charset="-122"/>
              </a:rPr>
              <a:t>ờng</a:t>
            </a:r>
            <a:endParaRPr lang="en-US" altLang="zh-TW" sz="1100" b="0" dirty="0">
              <a:latin typeface="微软雅黑" pitchFamily="34" charset="-122"/>
              <a:ea typeface="微软雅黑" pitchFamily="34" charset="-122"/>
            </a:endParaRPr>
          </a:p>
          <a:p>
            <a:pPr lvl="1">
              <a:lnSpc>
                <a:spcPct val="150000"/>
              </a:lnSpc>
              <a:buClr>
                <a:schemeClr val="accent6"/>
              </a:buClr>
              <a:buFont typeface="Wingdings" pitchFamily="2" charset="2"/>
              <a:buChar char=""/>
            </a:pPr>
            <a:r>
              <a:rPr lang="zh-TW" altLang="en-US" sz="1200" b="0" dirty="0">
                <a:latin typeface="微软雅黑" pitchFamily="34" charset="-122"/>
                <a:ea typeface="微软雅黑" pitchFamily="34" charset="-122"/>
              </a:rPr>
              <a:t>供應商文件</a:t>
            </a:r>
            <a:r>
              <a:rPr lang="en-GB" altLang="zh-TW" sz="1200" b="0" dirty="0" err="1">
                <a:latin typeface="微软雅黑" pitchFamily="34" charset="-122"/>
                <a:ea typeface="微软雅黑" pitchFamily="34" charset="-122"/>
              </a:rPr>
              <a:t>Tài</a:t>
            </a:r>
            <a:r>
              <a:rPr lang="en-GB" altLang="zh-TW" sz="1200" b="0" dirty="0">
                <a:latin typeface="微软雅黑" pitchFamily="34" charset="-122"/>
                <a:ea typeface="微软雅黑" pitchFamily="34" charset="-122"/>
              </a:rPr>
              <a:t> </a:t>
            </a:r>
            <a:r>
              <a:rPr lang="en-GB" altLang="zh-TW" sz="1200" b="0" dirty="0" err="1">
                <a:latin typeface="微软雅黑" pitchFamily="34" charset="-122"/>
                <a:ea typeface="微软雅黑" pitchFamily="34" charset="-122"/>
              </a:rPr>
              <a:t>liệu</a:t>
            </a:r>
            <a:r>
              <a:rPr lang="en-GB" altLang="zh-TW" sz="1200" b="0" dirty="0">
                <a:latin typeface="微软雅黑" pitchFamily="34" charset="-122"/>
                <a:ea typeface="微软雅黑" pitchFamily="34" charset="-122"/>
              </a:rPr>
              <a:t> </a:t>
            </a:r>
            <a:r>
              <a:rPr lang="en-GB" altLang="zh-TW" sz="1200" b="0" dirty="0" err="1">
                <a:latin typeface="微软雅黑" pitchFamily="34" charset="-122"/>
                <a:ea typeface="微软雅黑" pitchFamily="34" charset="-122"/>
              </a:rPr>
              <a:t>nhà</a:t>
            </a:r>
            <a:r>
              <a:rPr lang="en-GB" altLang="zh-TW" sz="1200" b="0" dirty="0">
                <a:latin typeface="微软雅黑" pitchFamily="34" charset="-122"/>
                <a:ea typeface="微软雅黑" pitchFamily="34" charset="-122"/>
              </a:rPr>
              <a:t> </a:t>
            </a:r>
            <a:r>
              <a:rPr lang="en-GB" altLang="zh-TW" sz="1200" b="0" dirty="0" err="1">
                <a:latin typeface="微软雅黑" pitchFamily="34" charset="-122"/>
                <a:ea typeface="微软雅黑" pitchFamily="34" charset="-122"/>
              </a:rPr>
              <a:t>cung</a:t>
            </a:r>
            <a:r>
              <a:rPr lang="en-GB" altLang="zh-TW" sz="1200" b="0" dirty="0">
                <a:latin typeface="微软雅黑" pitchFamily="34" charset="-122"/>
                <a:ea typeface="微软雅黑" pitchFamily="34" charset="-122"/>
              </a:rPr>
              <a:t> </a:t>
            </a:r>
            <a:r>
              <a:rPr lang="en-GB" altLang="zh-TW" sz="1200" b="0" dirty="0" err="1">
                <a:latin typeface="微软雅黑" pitchFamily="34" charset="-122"/>
                <a:ea typeface="微软雅黑" pitchFamily="34" charset="-122"/>
              </a:rPr>
              <a:t>cấp</a:t>
            </a:r>
            <a:r>
              <a:rPr lang="en-US" altLang="zh-TW" sz="1200" b="0" dirty="0">
                <a:latin typeface="微软雅黑" pitchFamily="34" charset="-122"/>
                <a:ea typeface="微软雅黑" pitchFamily="34" charset="-122"/>
              </a:rPr>
              <a:t>(EDSD)</a:t>
            </a:r>
            <a:r>
              <a:rPr lang="zh-TW" altLang="en-US" sz="1200" b="0" dirty="0">
                <a:latin typeface="微软雅黑" pitchFamily="34" charset="-122"/>
                <a:ea typeface="微软雅黑" pitchFamily="34" charset="-122"/>
              </a:rPr>
              <a:t>：</a:t>
            </a:r>
            <a:endParaRPr lang="en-US" altLang="zh-TW" sz="1200" b="0" dirty="0">
              <a:latin typeface="微软雅黑" pitchFamily="34" charset="-122"/>
              <a:ea typeface="微软雅黑" pitchFamily="34" charset="-122"/>
            </a:endParaRPr>
          </a:p>
          <a:p>
            <a:pPr lvl="2">
              <a:lnSpc>
                <a:spcPct val="150000"/>
              </a:lnSpc>
              <a:buClr>
                <a:schemeClr val="accent6"/>
              </a:buClr>
              <a:buNone/>
            </a:pPr>
            <a:r>
              <a:rPr lang="zh-TW" altLang="en-US" sz="1100" dirty="0">
                <a:latin typeface="微软雅黑" pitchFamily="34" charset="-122"/>
                <a:ea typeface="微软雅黑" pitchFamily="34" charset="-122"/>
              </a:rPr>
              <a:t>供應商通知、</a:t>
            </a:r>
            <a:r>
              <a:rPr lang="en-US" altLang="zh-TW" sz="1100" dirty="0">
                <a:latin typeface="微软雅黑" pitchFamily="34" charset="-122"/>
                <a:ea typeface="微软雅黑" pitchFamily="34" charset="-122"/>
              </a:rPr>
              <a:t>SDS(</a:t>
            </a:r>
            <a:r>
              <a:rPr lang="zh-TW" altLang="en-US" sz="1100" dirty="0">
                <a:latin typeface="微软雅黑" pitchFamily="34" charset="-122"/>
                <a:ea typeface="微软雅黑" pitchFamily="34" charset="-122"/>
              </a:rPr>
              <a:t>物質安全資料</a:t>
            </a:r>
            <a:r>
              <a:rPr lang="en-US" altLang="zh-TW" sz="1100" dirty="0">
                <a:latin typeface="微软雅黑" pitchFamily="34" charset="-122"/>
                <a:ea typeface="微软雅黑" pitchFamily="34" charset="-122"/>
              </a:rPr>
              <a:t>)</a:t>
            </a:r>
            <a:r>
              <a:rPr lang="zh-TW" altLang="en-US" sz="1100" dirty="0">
                <a:latin typeface="微软雅黑" pitchFamily="34" charset="-122"/>
                <a:ea typeface="微软雅黑" pitchFamily="34" charset="-122"/>
              </a:rPr>
              <a:t>、設備說明書、軟體。</a:t>
            </a:r>
            <a:r>
              <a:rPr lang="en-GB" altLang="zh-TW" sz="1100" dirty="0" err="1">
                <a:latin typeface="微软雅黑" pitchFamily="34" charset="-122"/>
                <a:ea typeface="微软雅黑" pitchFamily="34" charset="-122"/>
              </a:rPr>
              <a:t>Thông</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báo</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nhà</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cung</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cấp</a:t>
            </a:r>
            <a:r>
              <a:rPr lang="en-GB" altLang="zh-TW" sz="1100" dirty="0">
                <a:latin typeface="微软雅黑" pitchFamily="34" charset="-122"/>
                <a:ea typeface="微软雅黑" pitchFamily="34" charset="-122"/>
              </a:rPr>
              <a:t>, SDS(</a:t>
            </a:r>
            <a:r>
              <a:rPr lang="en-GB" altLang="zh-TW" sz="1100" dirty="0" err="1">
                <a:latin typeface="微软雅黑" pitchFamily="34" charset="-122"/>
                <a:ea typeface="微软雅黑" pitchFamily="34" charset="-122"/>
              </a:rPr>
              <a:t>tài</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liệu</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chất</a:t>
            </a:r>
            <a:r>
              <a:rPr lang="en-GB" altLang="zh-TW" sz="1100" dirty="0">
                <a:latin typeface="微软雅黑" pitchFamily="34" charset="-122"/>
                <a:ea typeface="微软雅黑" pitchFamily="34" charset="-122"/>
              </a:rPr>
              <a:t> an </a:t>
            </a:r>
            <a:r>
              <a:rPr lang="en-GB" altLang="zh-TW" sz="1100" dirty="0" err="1">
                <a:latin typeface="微软雅黑" pitchFamily="34" charset="-122"/>
                <a:ea typeface="微软雅黑" pitchFamily="34" charset="-122"/>
              </a:rPr>
              <a:t>toàn</a:t>
            </a:r>
            <a:r>
              <a:rPr lang="en-GB" altLang="zh-TW" sz="1100" dirty="0">
                <a:latin typeface="微软雅黑" pitchFamily="34" charset="-122"/>
                <a:ea typeface="微软雅黑" pitchFamily="34" charset="-122"/>
              </a:rPr>
              <a:t>), h</a:t>
            </a:r>
            <a:r>
              <a:rPr lang="vi-VN" altLang="zh-TW" sz="1100" dirty="0">
                <a:latin typeface="微软雅黑" pitchFamily="34" charset="-122"/>
                <a:ea typeface="微软雅黑" pitchFamily="34" charset="-122"/>
              </a:rPr>
              <a:t>ư</a:t>
            </a:r>
            <a:r>
              <a:rPr lang="en-GB" altLang="zh-TW" sz="1100" dirty="0" err="1">
                <a:latin typeface="微软雅黑" pitchFamily="34" charset="-122"/>
                <a:ea typeface="微软雅黑" pitchFamily="34" charset="-122"/>
              </a:rPr>
              <a:t>ớng</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dẫn</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sử</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dụng</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thiết</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bị</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phần</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mềm</a:t>
            </a:r>
            <a:endParaRPr lang="en-US" altLang="zh-TW" sz="1100" b="0" dirty="0">
              <a:latin typeface="微软雅黑" pitchFamily="34" charset="-122"/>
              <a:ea typeface="微软雅黑" pitchFamily="34" charset="-122"/>
            </a:endParaRPr>
          </a:p>
          <a:p>
            <a:endParaRPr lang="en-US" altLang="zh-TW" sz="1600" dirty="0"/>
          </a:p>
          <a:p>
            <a:endParaRPr lang="en-US" altLang="zh-TW" sz="1600" dirty="0"/>
          </a:p>
          <a:p>
            <a:pPr marL="342900" lvl="1" indent="-342900">
              <a:buClr>
                <a:srgbClr val="FF3300"/>
              </a:buClr>
              <a:buNone/>
            </a:pPr>
            <a:endParaRPr lang="en-US" altLang="zh-TW" sz="1200" dirty="0">
              <a:latin typeface="微软雅黑" pitchFamily="34" charset="-122"/>
              <a:ea typeface="微软雅黑" pitchFamily="34" charset="-122"/>
            </a:endParaRPr>
          </a:p>
          <a:p>
            <a:pPr>
              <a:buNone/>
            </a:pPr>
            <a:endParaRPr lang="en-US" altLang="zh-TW" sz="1600" dirty="0"/>
          </a:p>
          <a:p>
            <a:endParaRPr lang="zh-TW" altLang="en-US" sz="1600" dirty="0"/>
          </a:p>
        </p:txBody>
      </p:sp>
      <p:sp>
        <p:nvSpPr>
          <p:cNvPr id="4" name="投影片編號版面配置區 3"/>
          <p:cNvSpPr>
            <a:spLocks noGrp="1"/>
          </p:cNvSpPr>
          <p:nvPr>
            <p:ph type="sldNum" sz="quarter" idx="10"/>
          </p:nvPr>
        </p:nvSpPr>
        <p:spPr/>
        <p:txBody>
          <a:bodyPr/>
          <a:lstStyle/>
          <a:p>
            <a:fld id="{A3477132-CC25-430A-9839-916FEFA8098F}" type="slidenum">
              <a:rPr lang="en-US" altLang="zh-TW" smtClean="0"/>
              <a:pPr/>
              <a:t>3</a:t>
            </a:fld>
            <a:endParaRPr lang="en-US" altLang="zh-TW"/>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85800" y="196623"/>
            <a:ext cx="7772400" cy="609600"/>
          </a:xfrm>
        </p:spPr>
        <p:txBody>
          <a:bodyPr/>
          <a:lstStyle/>
          <a:p>
            <a:br>
              <a:rPr lang="en-US" altLang="zh-TW" sz="2800" b="1" dirty="0"/>
            </a:br>
            <a:r>
              <a:rPr lang="vi-VN" altLang="zh-TW" sz="2800" b="1" dirty="0"/>
              <a:t>Thêm tài liệu webiso</a:t>
            </a:r>
            <a:endParaRPr lang="zh-TW" altLang="en-US" sz="2800" b="1" dirty="0"/>
          </a:p>
        </p:txBody>
      </p:sp>
      <p:sp>
        <p:nvSpPr>
          <p:cNvPr id="3" name="內容版面配置區 2"/>
          <p:cNvSpPr>
            <a:spLocks noGrp="1"/>
          </p:cNvSpPr>
          <p:nvPr>
            <p:ph idx="1"/>
          </p:nvPr>
        </p:nvSpPr>
        <p:spPr>
          <a:xfrm>
            <a:off x="381000" y="914400"/>
            <a:ext cx="8610600" cy="533400"/>
          </a:xfrm>
        </p:spPr>
        <p:txBody>
          <a:bodyPr/>
          <a:lstStyle/>
          <a:p>
            <a:r>
              <a:rPr lang="vi-VN" altLang="zh-TW" sz="1200" dirty="0"/>
              <a:t>Đối với tài liệu ISO . . Nếu là bảng biểu , check sheet chọn cấp 4. điền đầy đủ vào mục .Sau đó ấn  Save . Trở về mục công việc của tôi vào Edit </a:t>
            </a:r>
            <a:r>
              <a:rPr lang="vi-VN" altLang="zh-TW" sz="1200" dirty="0">
                <a:sym typeface="Wingdings" panose="05000000000000000000" pitchFamily="2" charset="2"/>
              </a:rPr>
              <a:t> ấn Send </a:t>
            </a:r>
            <a:endParaRPr lang="vi-VN" altLang="zh-TW" sz="1200" dirty="0"/>
          </a:p>
          <a:p>
            <a:endParaRPr lang="en-US" altLang="zh-TW" sz="1200" dirty="0"/>
          </a:p>
          <a:p>
            <a:pPr lvl="1"/>
            <a:r>
              <a:rPr lang="en-US" altLang="zh-TW" sz="1100" dirty="0">
                <a:sym typeface="Wingdings" pitchFamily="2" charset="2"/>
              </a:rPr>
              <a:t>.</a:t>
            </a:r>
          </a:p>
          <a:p>
            <a:pPr lvl="1"/>
            <a:endParaRPr lang="zh-TW" altLang="en-US" sz="1100" dirty="0"/>
          </a:p>
        </p:txBody>
      </p:sp>
      <p:sp>
        <p:nvSpPr>
          <p:cNvPr id="4" name="投影片編號版面配置區 3"/>
          <p:cNvSpPr>
            <a:spLocks noGrp="1"/>
          </p:cNvSpPr>
          <p:nvPr>
            <p:ph type="sldNum" sz="quarter" idx="10"/>
          </p:nvPr>
        </p:nvSpPr>
        <p:spPr/>
        <p:txBody>
          <a:bodyPr/>
          <a:lstStyle/>
          <a:p>
            <a:fld id="{BDCD39C0-D1F8-4C60-B1F5-29418070D256}" type="slidenum">
              <a:rPr lang="en-US" altLang="zh-TW" smtClean="0"/>
              <a:pPr/>
              <a:t>30</a:t>
            </a:fld>
            <a:endParaRPr lang="en-US" altLang="zh-TW"/>
          </a:p>
        </p:txBody>
      </p:sp>
      <p:pic>
        <p:nvPicPr>
          <p:cNvPr id="8" name="Picture 7">
            <a:extLst>
              <a:ext uri="{FF2B5EF4-FFF2-40B4-BE49-F238E27FC236}">
                <a16:creationId xmlns:a16="http://schemas.microsoft.com/office/drawing/2014/main" id="{2C794A4E-2334-4A14-ABED-131432FD8FD6}"/>
              </a:ext>
            </a:extLst>
          </p:cNvPr>
          <p:cNvPicPr>
            <a:picLocks noChangeAspect="1"/>
          </p:cNvPicPr>
          <p:nvPr/>
        </p:nvPicPr>
        <p:blipFill rotWithShape="1">
          <a:blip r:embed="rId2"/>
          <a:srcRect t="3541" r="4583"/>
          <a:stretch/>
        </p:blipFill>
        <p:spPr>
          <a:xfrm>
            <a:off x="114300" y="1752599"/>
            <a:ext cx="8724900" cy="4214037"/>
          </a:xfrm>
          <a:prstGeom prst="rect">
            <a:avLst/>
          </a:prstGeom>
        </p:spPr>
      </p:pic>
    </p:spTree>
    <p:extLst>
      <p:ext uri="{BB962C8B-B14F-4D97-AF65-F5344CB8AC3E}">
        <p14:creationId xmlns:p14="http://schemas.microsoft.com/office/powerpoint/2010/main" val="1301792049"/>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85800" y="151514"/>
            <a:ext cx="7772400" cy="609600"/>
          </a:xfrm>
        </p:spPr>
        <p:txBody>
          <a:bodyPr/>
          <a:lstStyle/>
          <a:p>
            <a:r>
              <a:rPr lang="zh-TW" altLang="en-US" sz="3200" b="1" dirty="0"/>
              <a:t>內部規章</a:t>
            </a:r>
            <a:r>
              <a:rPr lang="zh-TW" altLang="en-US" sz="3200" b="1"/>
              <a:t>新增</a:t>
            </a:r>
            <a:br>
              <a:rPr lang="en-US" altLang="zh-TW" sz="3200" b="1"/>
            </a:br>
            <a:r>
              <a:rPr lang="en-US" altLang="zh-TW" sz="3200" b="1"/>
              <a:t>Thêm mới quy định nội bộ</a:t>
            </a:r>
            <a:endParaRPr lang="zh-TW" altLang="en-US" sz="3200" b="1" dirty="0"/>
          </a:p>
        </p:txBody>
      </p:sp>
      <p:sp>
        <p:nvSpPr>
          <p:cNvPr id="3" name="內容版面配置區 2"/>
          <p:cNvSpPr>
            <a:spLocks noGrp="1"/>
          </p:cNvSpPr>
          <p:nvPr>
            <p:ph idx="1"/>
          </p:nvPr>
        </p:nvSpPr>
        <p:spPr>
          <a:xfrm>
            <a:off x="381000" y="914400"/>
            <a:ext cx="7239000" cy="609600"/>
          </a:xfrm>
        </p:spPr>
        <p:txBody>
          <a:bodyPr/>
          <a:lstStyle/>
          <a:p>
            <a:r>
              <a:rPr lang="vi-VN" altLang="zh-TW" sz="1200" dirty="0"/>
              <a:t>Khi thêm tài liệu nội bộ cũng tùy vào loại tài liệu mà ta chọn cấp độ bảo mật tài liệu. Nếu là tài liệu quy tắc quy định nội bộ. Người approval cần tới Tclin. Nếu là tiêu chuân quy phạm cần tới bác Leo_leo</a:t>
            </a:r>
            <a:endParaRPr lang="zh-TW" altLang="en-US" sz="1200" dirty="0"/>
          </a:p>
        </p:txBody>
      </p:sp>
      <p:sp>
        <p:nvSpPr>
          <p:cNvPr id="4" name="投影片編號版面配置區 3"/>
          <p:cNvSpPr>
            <a:spLocks noGrp="1"/>
          </p:cNvSpPr>
          <p:nvPr>
            <p:ph type="sldNum" sz="quarter" idx="10"/>
          </p:nvPr>
        </p:nvSpPr>
        <p:spPr/>
        <p:txBody>
          <a:bodyPr/>
          <a:lstStyle/>
          <a:p>
            <a:fld id="{BDCD39C0-D1F8-4C60-B1F5-29418070D256}" type="slidenum">
              <a:rPr lang="en-US" altLang="zh-TW" smtClean="0"/>
              <a:pPr/>
              <a:t>31</a:t>
            </a:fld>
            <a:endParaRPr lang="en-US" altLang="zh-TW"/>
          </a:p>
        </p:txBody>
      </p:sp>
      <p:sp>
        <p:nvSpPr>
          <p:cNvPr id="8" name="矩形 7"/>
          <p:cNvSpPr/>
          <p:nvPr/>
        </p:nvSpPr>
        <p:spPr>
          <a:xfrm>
            <a:off x="6324600" y="2362200"/>
            <a:ext cx="838200" cy="3810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 name="Picture 4">
            <a:extLst>
              <a:ext uri="{FF2B5EF4-FFF2-40B4-BE49-F238E27FC236}">
                <a16:creationId xmlns:a16="http://schemas.microsoft.com/office/drawing/2014/main" id="{C79E92AC-4E4D-4C8D-BD33-64D9E839881C}"/>
              </a:ext>
            </a:extLst>
          </p:cNvPr>
          <p:cNvPicPr>
            <a:picLocks noChangeAspect="1"/>
          </p:cNvPicPr>
          <p:nvPr/>
        </p:nvPicPr>
        <p:blipFill rotWithShape="1">
          <a:blip r:embed="rId2"/>
          <a:srcRect l="-4167" t="1629" r="4167" b="-1629"/>
          <a:stretch/>
        </p:blipFill>
        <p:spPr>
          <a:xfrm>
            <a:off x="76199" y="1643616"/>
            <a:ext cx="8915401" cy="4800600"/>
          </a:xfrm>
          <a:prstGeom prst="rect">
            <a:avLst/>
          </a:prstGeom>
        </p:spPr>
      </p:pic>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85800" y="151514"/>
            <a:ext cx="7772400" cy="609600"/>
          </a:xfrm>
        </p:spPr>
        <p:txBody>
          <a:bodyPr/>
          <a:lstStyle/>
          <a:p>
            <a:r>
              <a:rPr lang="vi-VN" altLang="zh-TW" sz="3200" b="1" dirty="0"/>
              <a:t>Nâng version tài liệu ngoài</a:t>
            </a:r>
            <a:endParaRPr lang="zh-TW" altLang="en-US" sz="3200" b="1" dirty="0"/>
          </a:p>
        </p:txBody>
      </p:sp>
      <p:sp>
        <p:nvSpPr>
          <p:cNvPr id="3" name="內容版面配置區 2"/>
          <p:cNvSpPr>
            <a:spLocks noGrp="1"/>
          </p:cNvSpPr>
          <p:nvPr>
            <p:ph idx="1"/>
          </p:nvPr>
        </p:nvSpPr>
        <p:spPr>
          <a:xfrm>
            <a:off x="381000" y="914400"/>
            <a:ext cx="7239000" cy="609600"/>
          </a:xfrm>
        </p:spPr>
        <p:txBody>
          <a:bodyPr/>
          <a:lstStyle/>
          <a:p>
            <a:r>
              <a:rPr lang="vi-VN" altLang="zh-TW" sz="1200" dirty="0"/>
              <a:t>Khi nâng version tài liệu bên ngoài ta làm theo các bước như hình dưới. Khi điền xong các thông tin ta bấm save . Trở về mục công việc của tôi và chọn Edit </a:t>
            </a:r>
            <a:r>
              <a:rPr lang="vi-VN" altLang="zh-TW" sz="1200" dirty="0">
                <a:sym typeface="Wingdings" panose="05000000000000000000" pitchFamily="2" charset="2"/>
              </a:rPr>
              <a:t> ấn Send </a:t>
            </a:r>
            <a:endParaRPr lang="zh-TW" altLang="en-US" sz="1200" dirty="0"/>
          </a:p>
        </p:txBody>
      </p:sp>
      <p:sp>
        <p:nvSpPr>
          <p:cNvPr id="4" name="投影片編號版面配置區 3"/>
          <p:cNvSpPr>
            <a:spLocks noGrp="1"/>
          </p:cNvSpPr>
          <p:nvPr>
            <p:ph type="sldNum" sz="quarter" idx="10"/>
          </p:nvPr>
        </p:nvSpPr>
        <p:spPr/>
        <p:txBody>
          <a:bodyPr/>
          <a:lstStyle/>
          <a:p>
            <a:fld id="{BDCD39C0-D1F8-4C60-B1F5-29418070D256}" type="slidenum">
              <a:rPr lang="en-US" altLang="zh-TW" smtClean="0"/>
              <a:pPr/>
              <a:t>32</a:t>
            </a:fld>
            <a:endParaRPr lang="en-US" altLang="zh-TW"/>
          </a:p>
        </p:txBody>
      </p:sp>
      <p:sp>
        <p:nvSpPr>
          <p:cNvPr id="8" name="矩形 7"/>
          <p:cNvSpPr/>
          <p:nvPr/>
        </p:nvSpPr>
        <p:spPr>
          <a:xfrm>
            <a:off x="6324600" y="2362200"/>
            <a:ext cx="838200" cy="3810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6" name="Picture 5">
            <a:extLst>
              <a:ext uri="{FF2B5EF4-FFF2-40B4-BE49-F238E27FC236}">
                <a16:creationId xmlns:a16="http://schemas.microsoft.com/office/drawing/2014/main" id="{01D71FBB-6CA8-4C0B-89BE-C180F573AEFA}"/>
              </a:ext>
            </a:extLst>
          </p:cNvPr>
          <p:cNvPicPr>
            <a:picLocks noChangeAspect="1"/>
          </p:cNvPicPr>
          <p:nvPr/>
        </p:nvPicPr>
        <p:blipFill rotWithShape="1">
          <a:blip r:embed="rId2"/>
          <a:srcRect t="2603" r="18333" b="40252"/>
          <a:stretch/>
        </p:blipFill>
        <p:spPr>
          <a:xfrm>
            <a:off x="682256" y="1524000"/>
            <a:ext cx="7239000" cy="2733951"/>
          </a:xfrm>
          <a:prstGeom prst="rect">
            <a:avLst/>
          </a:prstGeom>
        </p:spPr>
      </p:pic>
      <p:pic>
        <p:nvPicPr>
          <p:cNvPr id="7" name="Picture 6">
            <a:extLst>
              <a:ext uri="{FF2B5EF4-FFF2-40B4-BE49-F238E27FC236}">
                <a16:creationId xmlns:a16="http://schemas.microsoft.com/office/drawing/2014/main" id="{8698961E-A2A0-4406-9C13-0E6F410F7D82}"/>
              </a:ext>
            </a:extLst>
          </p:cNvPr>
          <p:cNvPicPr>
            <a:picLocks noChangeAspect="1"/>
          </p:cNvPicPr>
          <p:nvPr/>
        </p:nvPicPr>
        <p:blipFill rotWithShape="1">
          <a:blip r:embed="rId3"/>
          <a:srcRect r="9651" b="47567"/>
          <a:stretch/>
        </p:blipFill>
        <p:spPr>
          <a:xfrm>
            <a:off x="682256" y="4284532"/>
            <a:ext cx="6725093" cy="2295793"/>
          </a:xfrm>
          <a:prstGeom prst="rect">
            <a:avLst/>
          </a:prstGeom>
        </p:spPr>
      </p:pic>
    </p:spTree>
    <p:extLst>
      <p:ext uri="{BB962C8B-B14F-4D97-AF65-F5344CB8AC3E}">
        <p14:creationId xmlns:p14="http://schemas.microsoft.com/office/powerpoint/2010/main" val="1317816933"/>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85800" y="151514"/>
            <a:ext cx="7772400" cy="609600"/>
          </a:xfrm>
        </p:spPr>
        <p:txBody>
          <a:bodyPr/>
          <a:lstStyle/>
          <a:p>
            <a:r>
              <a:rPr lang="vi-VN" altLang="zh-TW" sz="3200" b="1" dirty="0"/>
              <a:t>Cách nâng version </a:t>
            </a:r>
            <a:endParaRPr lang="zh-TW" altLang="en-US" sz="3200" b="1" dirty="0"/>
          </a:p>
        </p:txBody>
      </p:sp>
      <p:sp>
        <p:nvSpPr>
          <p:cNvPr id="3" name="內容版面配置區 2"/>
          <p:cNvSpPr>
            <a:spLocks noGrp="1"/>
          </p:cNvSpPr>
          <p:nvPr>
            <p:ph idx="1"/>
          </p:nvPr>
        </p:nvSpPr>
        <p:spPr>
          <a:xfrm>
            <a:off x="381000" y="914400"/>
            <a:ext cx="7239000" cy="609600"/>
          </a:xfrm>
        </p:spPr>
        <p:txBody>
          <a:bodyPr/>
          <a:lstStyle/>
          <a:p>
            <a:r>
              <a:rPr lang="vi-VN" altLang="zh-TW" sz="1200" dirty="0"/>
              <a:t>Khi nâng version tài liệu ( chú ý chọn mục sửa đổi tài liệu cho đúng từng loại tài liệu như tài liệu ngoài, tài liệu iSO, tài liệu nội bộ). Khi điền xong các thông tin ta bấm save . Trở về mục công việc của tôi và chọn Edit </a:t>
            </a:r>
            <a:r>
              <a:rPr lang="vi-VN" altLang="zh-TW" sz="1200" dirty="0">
                <a:sym typeface="Wingdings" panose="05000000000000000000" pitchFamily="2" charset="2"/>
              </a:rPr>
              <a:t> ấn Send </a:t>
            </a:r>
            <a:endParaRPr lang="zh-TW" altLang="en-US" sz="1200" dirty="0"/>
          </a:p>
        </p:txBody>
      </p:sp>
      <p:sp>
        <p:nvSpPr>
          <p:cNvPr id="4" name="投影片編號版面配置區 3"/>
          <p:cNvSpPr>
            <a:spLocks noGrp="1"/>
          </p:cNvSpPr>
          <p:nvPr>
            <p:ph type="sldNum" sz="quarter" idx="10"/>
          </p:nvPr>
        </p:nvSpPr>
        <p:spPr/>
        <p:txBody>
          <a:bodyPr/>
          <a:lstStyle/>
          <a:p>
            <a:fld id="{BDCD39C0-D1F8-4C60-B1F5-29418070D256}" type="slidenum">
              <a:rPr lang="en-US" altLang="zh-TW" smtClean="0"/>
              <a:pPr/>
              <a:t>33</a:t>
            </a:fld>
            <a:endParaRPr lang="en-US" altLang="zh-TW"/>
          </a:p>
        </p:txBody>
      </p:sp>
      <p:pic>
        <p:nvPicPr>
          <p:cNvPr id="5" name="Picture 4">
            <a:extLst>
              <a:ext uri="{FF2B5EF4-FFF2-40B4-BE49-F238E27FC236}">
                <a16:creationId xmlns:a16="http://schemas.microsoft.com/office/drawing/2014/main" id="{164DD4EA-E20C-48FD-9756-559FEA853354}"/>
              </a:ext>
            </a:extLst>
          </p:cNvPr>
          <p:cNvPicPr>
            <a:picLocks noChangeAspect="1"/>
          </p:cNvPicPr>
          <p:nvPr/>
        </p:nvPicPr>
        <p:blipFill>
          <a:blip r:embed="rId2"/>
          <a:stretch>
            <a:fillRect/>
          </a:stretch>
        </p:blipFill>
        <p:spPr>
          <a:xfrm>
            <a:off x="159488" y="1524000"/>
            <a:ext cx="8382000" cy="3962400"/>
          </a:xfrm>
          <a:prstGeom prst="rect">
            <a:avLst/>
          </a:prstGeom>
        </p:spPr>
      </p:pic>
    </p:spTree>
    <p:extLst>
      <p:ext uri="{BB962C8B-B14F-4D97-AF65-F5344CB8AC3E}">
        <p14:creationId xmlns:p14="http://schemas.microsoft.com/office/powerpoint/2010/main" val="2939797773"/>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85800" y="151514"/>
            <a:ext cx="7772400" cy="609600"/>
          </a:xfrm>
        </p:spPr>
        <p:txBody>
          <a:bodyPr/>
          <a:lstStyle/>
          <a:p>
            <a:r>
              <a:rPr lang="vi-VN" altLang="zh-TW" sz="3200" b="1" dirty="0"/>
              <a:t>Đăng ký in khi up tài liệu</a:t>
            </a:r>
            <a:endParaRPr lang="zh-TW" altLang="en-US" sz="3200" b="1" dirty="0"/>
          </a:p>
        </p:txBody>
      </p:sp>
      <p:sp>
        <p:nvSpPr>
          <p:cNvPr id="3" name="內容版面配置區 2"/>
          <p:cNvSpPr>
            <a:spLocks noGrp="1"/>
          </p:cNvSpPr>
          <p:nvPr>
            <p:ph idx="1"/>
          </p:nvPr>
        </p:nvSpPr>
        <p:spPr>
          <a:xfrm>
            <a:off x="381000" y="914400"/>
            <a:ext cx="7239000" cy="609600"/>
          </a:xfrm>
        </p:spPr>
        <p:txBody>
          <a:bodyPr/>
          <a:lstStyle/>
          <a:p>
            <a:r>
              <a:rPr lang="vi-VN" altLang="zh-TW" sz="1200"/>
              <a:t>Khi up tài liệu cần in phải điền vào webiso. </a:t>
            </a:r>
            <a:endParaRPr lang="zh-TW" altLang="en-US" sz="1200" dirty="0"/>
          </a:p>
        </p:txBody>
      </p:sp>
      <p:sp>
        <p:nvSpPr>
          <p:cNvPr id="4" name="投影片編號版面配置區 3"/>
          <p:cNvSpPr>
            <a:spLocks noGrp="1"/>
          </p:cNvSpPr>
          <p:nvPr>
            <p:ph type="sldNum" sz="quarter" idx="10"/>
          </p:nvPr>
        </p:nvSpPr>
        <p:spPr/>
        <p:txBody>
          <a:bodyPr/>
          <a:lstStyle/>
          <a:p>
            <a:fld id="{BDCD39C0-D1F8-4C60-B1F5-29418070D256}" type="slidenum">
              <a:rPr lang="en-US" altLang="zh-TW" smtClean="0"/>
              <a:pPr/>
              <a:t>34</a:t>
            </a:fld>
            <a:endParaRPr lang="en-US" altLang="zh-TW"/>
          </a:p>
        </p:txBody>
      </p:sp>
      <p:pic>
        <p:nvPicPr>
          <p:cNvPr id="6" name="Picture 5">
            <a:extLst>
              <a:ext uri="{FF2B5EF4-FFF2-40B4-BE49-F238E27FC236}">
                <a16:creationId xmlns:a16="http://schemas.microsoft.com/office/drawing/2014/main" id="{E1766691-4324-49DE-B2C1-6F0AD4829147}"/>
              </a:ext>
            </a:extLst>
          </p:cNvPr>
          <p:cNvPicPr>
            <a:picLocks noChangeAspect="1"/>
          </p:cNvPicPr>
          <p:nvPr/>
        </p:nvPicPr>
        <p:blipFill>
          <a:blip r:embed="rId2"/>
          <a:stretch>
            <a:fillRect/>
          </a:stretch>
        </p:blipFill>
        <p:spPr>
          <a:xfrm>
            <a:off x="152400" y="1905000"/>
            <a:ext cx="9144000" cy="4661129"/>
          </a:xfrm>
          <a:prstGeom prst="rect">
            <a:avLst/>
          </a:prstGeom>
        </p:spPr>
      </p:pic>
    </p:spTree>
    <p:extLst>
      <p:ext uri="{BB962C8B-B14F-4D97-AF65-F5344CB8AC3E}">
        <p14:creationId xmlns:p14="http://schemas.microsoft.com/office/powerpoint/2010/main" val="844172994"/>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85800" y="151514"/>
            <a:ext cx="7772400" cy="609600"/>
          </a:xfrm>
        </p:spPr>
        <p:txBody>
          <a:bodyPr/>
          <a:lstStyle/>
          <a:p>
            <a:r>
              <a:rPr lang="vi-VN" altLang="zh-TW" sz="3200" b="1" dirty="0"/>
              <a:t>Người ký tài liệu theo từng tài liệu</a:t>
            </a:r>
            <a:endParaRPr lang="zh-TW" altLang="en-US" sz="3200" b="1" dirty="0"/>
          </a:p>
        </p:txBody>
      </p:sp>
      <p:sp>
        <p:nvSpPr>
          <p:cNvPr id="4" name="投影片編號版面配置區 3"/>
          <p:cNvSpPr>
            <a:spLocks noGrp="1"/>
          </p:cNvSpPr>
          <p:nvPr>
            <p:ph type="sldNum" sz="quarter" idx="10"/>
          </p:nvPr>
        </p:nvSpPr>
        <p:spPr/>
        <p:txBody>
          <a:bodyPr/>
          <a:lstStyle/>
          <a:p>
            <a:fld id="{BDCD39C0-D1F8-4C60-B1F5-29418070D256}" type="slidenum">
              <a:rPr lang="en-US" altLang="zh-TW" smtClean="0"/>
              <a:pPr/>
              <a:t>35</a:t>
            </a:fld>
            <a:endParaRPr lang="en-US" altLang="zh-TW"/>
          </a:p>
        </p:txBody>
      </p:sp>
      <p:pic>
        <p:nvPicPr>
          <p:cNvPr id="8" name="Content Placeholder 7">
            <a:extLst>
              <a:ext uri="{FF2B5EF4-FFF2-40B4-BE49-F238E27FC236}">
                <a16:creationId xmlns:a16="http://schemas.microsoft.com/office/drawing/2014/main" id="{55EE5427-2975-40D9-A740-349C46E688E5}"/>
              </a:ext>
            </a:extLst>
          </p:cNvPr>
          <p:cNvPicPr>
            <a:picLocks noGrp="1" noChangeAspect="1"/>
          </p:cNvPicPr>
          <p:nvPr>
            <p:ph idx="1"/>
          </p:nvPr>
        </p:nvPicPr>
        <p:blipFill>
          <a:blip r:embed="rId2"/>
          <a:stretch>
            <a:fillRect/>
          </a:stretch>
        </p:blipFill>
        <p:spPr>
          <a:xfrm>
            <a:off x="1066800" y="914400"/>
            <a:ext cx="6553200" cy="3820399"/>
          </a:xfrm>
          <a:prstGeom prst="rect">
            <a:avLst/>
          </a:prstGeom>
        </p:spPr>
      </p:pic>
      <p:pic>
        <p:nvPicPr>
          <p:cNvPr id="9" name="Picture 8">
            <a:extLst>
              <a:ext uri="{FF2B5EF4-FFF2-40B4-BE49-F238E27FC236}">
                <a16:creationId xmlns:a16="http://schemas.microsoft.com/office/drawing/2014/main" id="{696BADC0-DDB6-4AD5-A21A-C41BA1EFC4D3}"/>
              </a:ext>
            </a:extLst>
          </p:cNvPr>
          <p:cNvPicPr>
            <a:picLocks noChangeAspect="1"/>
          </p:cNvPicPr>
          <p:nvPr/>
        </p:nvPicPr>
        <p:blipFill>
          <a:blip r:embed="rId3"/>
          <a:stretch>
            <a:fillRect/>
          </a:stretch>
        </p:blipFill>
        <p:spPr>
          <a:xfrm>
            <a:off x="1295400" y="4734799"/>
            <a:ext cx="5791200" cy="1857375"/>
          </a:xfrm>
          <a:prstGeom prst="rect">
            <a:avLst/>
          </a:prstGeom>
        </p:spPr>
      </p:pic>
    </p:spTree>
    <p:extLst>
      <p:ext uri="{BB962C8B-B14F-4D97-AF65-F5344CB8AC3E}">
        <p14:creationId xmlns:p14="http://schemas.microsoft.com/office/powerpoint/2010/main" val="924699545"/>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2" cstate="print"/>
          <a:srcRect/>
          <a:stretch>
            <a:fillRect/>
          </a:stretch>
        </p:blipFill>
        <p:spPr bwMode="auto">
          <a:xfrm>
            <a:off x="513907" y="2642489"/>
            <a:ext cx="8039986" cy="3902906"/>
          </a:xfrm>
          <a:prstGeom prst="rect">
            <a:avLst/>
          </a:prstGeom>
          <a:noFill/>
          <a:ln w="9525">
            <a:noFill/>
            <a:miter lim="800000"/>
            <a:headEnd/>
            <a:tailEnd/>
          </a:ln>
        </p:spPr>
      </p:pic>
      <p:sp>
        <p:nvSpPr>
          <p:cNvPr id="2" name="標題 1"/>
          <p:cNvSpPr>
            <a:spLocks noGrp="1"/>
          </p:cNvSpPr>
          <p:nvPr>
            <p:ph type="title"/>
          </p:nvPr>
        </p:nvSpPr>
        <p:spPr>
          <a:xfrm>
            <a:off x="685800" y="304800"/>
            <a:ext cx="7696200" cy="446418"/>
          </a:xfrm>
        </p:spPr>
        <p:txBody>
          <a:bodyPr/>
          <a:lstStyle/>
          <a:p>
            <a:r>
              <a:rPr lang="zh-TW" altLang="en-US" sz="2800" b="1" dirty="0"/>
              <a:t>文件修訂注意</a:t>
            </a:r>
            <a:br>
              <a:rPr lang="vi-VN" altLang="zh-TW" sz="2800" b="1"/>
            </a:br>
            <a:r>
              <a:rPr lang="en-US" altLang="zh-TW" sz="2800" b="1"/>
              <a:t>Chú ý khi sửa đổi tài liệu</a:t>
            </a:r>
            <a:endParaRPr lang="zh-TW" altLang="en-US" sz="2800" b="1" dirty="0"/>
          </a:p>
        </p:txBody>
      </p:sp>
      <p:sp>
        <p:nvSpPr>
          <p:cNvPr id="3" name="內容版面配置區 2"/>
          <p:cNvSpPr>
            <a:spLocks noGrp="1"/>
          </p:cNvSpPr>
          <p:nvPr>
            <p:ph idx="1"/>
          </p:nvPr>
        </p:nvSpPr>
        <p:spPr>
          <a:xfrm>
            <a:off x="685800" y="990600"/>
            <a:ext cx="7772400" cy="1865868"/>
          </a:xfrm>
        </p:spPr>
        <p:txBody>
          <a:bodyPr/>
          <a:lstStyle/>
          <a:p>
            <a:r>
              <a:rPr lang="zh-TW" altLang="en-US" sz="1600" dirty="0"/>
              <a:t>系統自動帶出上一版資訊，除了文件類別、形態、階層不可變，其餘欄位可依現在資訊做修改</a:t>
            </a:r>
            <a:r>
              <a:rPr lang="vi-VN" altLang="zh-TW" sz="1600" dirty="0"/>
              <a:t>:Hệ thống tự động đưa ra phiên bản thông tin trước đó. Ngoại trừ loại tài liệu, </a:t>
            </a:r>
            <a:r>
              <a:rPr lang="en-US" altLang="zh-TW" sz="1600" dirty="0" err="1"/>
              <a:t>hình</a:t>
            </a:r>
            <a:r>
              <a:rPr lang="en-US" altLang="zh-TW" sz="1600" dirty="0"/>
              <a:t> </a:t>
            </a:r>
            <a:r>
              <a:rPr lang="en-US" altLang="zh-TW" sz="1600" dirty="0" err="1"/>
              <a:t>thái</a:t>
            </a:r>
            <a:r>
              <a:rPr lang="en-US" altLang="zh-TW" sz="1600" dirty="0"/>
              <a:t> </a:t>
            </a:r>
            <a:r>
              <a:rPr lang="vi-VN" altLang="zh-TW" sz="1600" dirty="0"/>
              <a:t>và </a:t>
            </a:r>
            <a:r>
              <a:rPr lang="en-US" altLang="zh-TW" sz="1600" dirty="0"/>
              <a:t>level </a:t>
            </a:r>
            <a:r>
              <a:rPr lang="en-US" altLang="zh-TW" sz="1600" dirty="0" err="1"/>
              <a:t>không</a:t>
            </a:r>
            <a:r>
              <a:rPr lang="en-US" altLang="zh-TW" sz="1600" dirty="0"/>
              <a:t> </a:t>
            </a:r>
            <a:r>
              <a:rPr lang="en-US" altLang="zh-TW" sz="1600" dirty="0" err="1"/>
              <a:t>thể</a:t>
            </a:r>
            <a:r>
              <a:rPr lang="en-US" altLang="zh-TW" sz="1600" dirty="0"/>
              <a:t> </a:t>
            </a:r>
            <a:r>
              <a:rPr lang="en-US" altLang="zh-TW" sz="1600" dirty="0" err="1"/>
              <a:t>sửa</a:t>
            </a:r>
            <a:r>
              <a:rPr lang="vi-VN" altLang="zh-TW" sz="1600" dirty="0"/>
              <a:t>, các trường khác có thể được sửa đổi </a:t>
            </a:r>
            <a:r>
              <a:rPr lang="en-US" altLang="zh-TW" sz="1600" dirty="0" err="1"/>
              <a:t>theo</a:t>
            </a:r>
            <a:r>
              <a:rPr lang="en-US" altLang="zh-TW" sz="1600" dirty="0"/>
              <a:t> </a:t>
            </a:r>
            <a:r>
              <a:rPr lang="en-US" altLang="zh-TW" sz="1600" dirty="0" err="1"/>
              <a:t>thông</a:t>
            </a:r>
            <a:r>
              <a:rPr lang="en-US" altLang="zh-TW" sz="1600" dirty="0"/>
              <a:t> tin </a:t>
            </a:r>
            <a:r>
              <a:rPr lang="en-US" altLang="zh-TW" sz="1600" dirty="0" err="1"/>
              <a:t>hiện</a:t>
            </a:r>
            <a:r>
              <a:rPr lang="en-US" altLang="zh-TW" sz="1600" dirty="0"/>
              <a:t> </a:t>
            </a:r>
            <a:r>
              <a:rPr lang="en-US" altLang="zh-TW" sz="1600" dirty="0" err="1"/>
              <a:t>tại</a:t>
            </a:r>
            <a:endParaRPr lang="en-US" altLang="zh-TW" sz="1600" dirty="0"/>
          </a:p>
          <a:p>
            <a:r>
              <a:rPr lang="en-US" altLang="zh-TW" sz="1600" dirty="0"/>
              <a:t>Send</a:t>
            </a:r>
            <a:r>
              <a:rPr lang="zh-TW" altLang="en-US" sz="1600" dirty="0"/>
              <a:t>後自動產生</a:t>
            </a:r>
            <a:r>
              <a:rPr lang="en-US" altLang="zh-TW" sz="1600" dirty="0"/>
              <a:t>Portal</a:t>
            </a:r>
            <a:r>
              <a:rPr lang="zh-TW" altLang="en-US" sz="1600" dirty="0"/>
              <a:t>修訂單，由第一關</a:t>
            </a:r>
            <a:r>
              <a:rPr lang="en-US" altLang="zh-TW" sz="1600" dirty="0"/>
              <a:t>(</a:t>
            </a:r>
            <a:r>
              <a:rPr lang="zh-TW" altLang="en-US" sz="1600" dirty="0"/>
              <a:t>申請人</a:t>
            </a:r>
            <a:r>
              <a:rPr lang="en-US" altLang="zh-TW" sz="1600" dirty="0"/>
              <a:t>)</a:t>
            </a:r>
            <a:r>
              <a:rPr lang="zh-TW" altLang="en-US" sz="1600" dirty="0"/>
              <a:t>在</a:t>
            </a:r>
            <a:r>
              <a:rPr lang="en-US" altLang="zh-TW" sz="1600" dirty="0"/>
              <a:t>Portal</a:t>
            </a:r>
            <a:r>
              <a:rPr lang="zh-TW" altLang="en-US" sz="1600" dirty="0"/>
              <a:t>送出流程</a:t>
            </a:r>
            <a:r>
              <a:rPr lang="vi-VN" altLang="zh-TW" sz="1600" dirty="0"/>
              <a:t>:</a:t>
            </a:r>
            <a:r>
              <a:rPr lang="en-US" altLang="zh-TW" sz="1600" dirty="0" err="1"/>
              <a:t>Ấn</a:t>
            </a:r>
            <a:r>
              <a:rPr lang="en-US" altLang="zh-TW" sz="1600" dirty="0"/>
              <a:t> send </a:t>
            </a:r>
            <a:r>
              <a:rPr lang="en-US" altLang="zh-TW" sz="1600" dirty="0" err="1"/>
              <a:t>xong</a:t>
            </a:r>
            <a:r>
              <a:rPr lang="en-US" altLang="zh-TW" sz="1600" dirty="0"/>
              <a:t> t</a:t>
            </a:r>
            <a:r>
              <a:rPr lang="vi-VN" altLang="zh-TW" sz="1600" dirty="0"/>
              <a:t>ự động tạo </a:t>
            </a:r>
            <a:r>
              <a:rPr lang="en-US" altLang="zh-TW" sz="1600" dirty="0"/>
              <a:t>đ</a:t>
            </a:r>
            <a:r>
              <a:rPr lang="vi-VN" altLang="zh-TW" sz="1600" dirty="0"/>
              <a:t>ơ</a:t>
            </a:r>
            <a:r>
              <a:rPr lang="en-US" altLang="zh-TW" sz="1600" dirty="0"/>
              <a:t>n </a:t>
            </a:r>
            <a:r>
              <a:rPr lang="vi-VN" altLang="zh-TW" sz="1600" dirty="0"/>
              <a:t>sửa đổi </a:t>
            </a:r>
            <a:r>
              <a:rPr lang="en-US" altLang="zh-TW" sz="1600" dirty="0" err="1"/>
              <a:t>gửi</a:t>
            </a:r>
            <a:r>
              <a:rPr lang="en-US" altLang="zh-TW" sz="1600" dirty="0"/>
              <a:t> </a:t>
            </a:r>
            <a:r>
              <a:rPr lang="en-US" altLang="zh-TW" sz="1600" dirty="0" err="1"/>
              <a:t>lên</a:t>
            </a:r>
            <a:r>
              <a:rPr lang="en-US" altLang="zh-TW" sz="1600" dirty="0"/>
              <a:t> </a:t>
            </a:r>
            <a:r>
              <a:rPr lang="vi-VN" altLang="zh-TW" sz="1600" dirty="0"/>
              <a:t>Portal</a:t>
            </a:r>
            <a:r>
              <a:rPr lang="en-US" altLang="zh-TW" sz="1600" dirty="0"/>
              <a:t>,</a:t>
            </a:r>
            <a:r>
              <a:rPr lang="vi-VN" altLang="zh-TW" sz="1600" dirty="0"/>
              <a:t> </a:t>
            </a:r>
            <a:r>
              <a:rPr lang="en-US" altLang="zh-TW" sz="1600" dirty="0" err="1"/>
              <a:t>trạm</a:t>
            </a:r>
            <a:r>
              <a:rPr lang="en-US" altLang="zh-TW" sz="1600" dirty="0"/>
              <a:t> </a:t>
            </a:r>
            <a:r>
              <a:rPr lang="en-US" altLang="zh-TW" sz="1600" dirty="0" err="1"/>
              <a:t>đầu</a:t>
            </a:r>
            <a:r>
              <a:rPr lang="en-US" altLang="zh-TW" sz="1600" dirty="0"/>
              <a:t> </a:t>
            </a:r>
            <a:r>
              <a:rPr lang="en-US" altLang="zh-TW" sz="1600" dirty="0" err="1"/>
              <a:t>tiên</a:t>
            </a:r>
            <a:r>
              <a:rPr lang="vi-VN" altLang="zh-TW" sz="1600" dirty="0"/>
              <a:t>(người nộp đơn)</a:t>
            </a:r>
            <a:r>
              <a:rPr lang="en-US" altLang="zh-TW" sz="1600" dirty="0" err="1"/>
              <a:t>bắt</a:t>
            </a:r>
            <a:r>
              <a:rPr lang="en-US" altLang="zh-TW" sz="1600" dirty="0"/>
              <a:t> </a:t>
            </a:r>
            <a:r>
              <a:rPr lang="en-US" altLang="zh-TW" sz="1600" dirty="0" err="1"/>
              <a:t>đầu</a:t>
            </a:r>
            <a:r>
              <a:rPr lang="en-US" altLang="zh-TW" sz="1600" dirty="0"/>
              <a:t> l</a:t>
            </a:r>
            <a:r>
              <a:rPr lang="vi-VN" altLang="zh-TW" sz="1600" dirty="0"/>
              <a:t>ư</a:t>
            </a:r>
            <a:r>
              <a:rPr lang="en-US" altLang="zh-TW" sz="1600" dirty="0"/>
              <a:t>u </a:t>
            </a:r>
            <a:r>
              <a:rPr lang="en-US" altLang="zh-TW" sz="1600" dirty="0" err="1"/>
              <a:t>trình</a:t>
            </a:r>
            <a:r>
              <a:rPr lang="en-US" altLang="zh-TW" sz="1600" dirty="0"/>
              <a:t> </a:t>
            </a:r>
            <a:r>
              <a:rPr lang="en-US" altLang="zh-TW" sz="1600" dirty="0" err="1"/>
              <a:t>trên</a:t>
            </a:r>
            <a:r>
              <a:rPr lang="en-US" altLang="zh-TW" sz="1600" dirty="0"/>
              <a:t> Portal</a:t>
            </a:r>
          </a:p>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DCD39C0-D1F8-4C60-B1F5-29418070D256}" type="slidenum">
              <a:rPr kumimoji="1" lang="en-US" altLang="zh-TW" sz="1600" b="0" i="0" u="none" strike="noStrike" kern="1200" cap="none" spc="0" normalizeH="0" baseline="0" noProof="0" smtClean="0">
                <a:ln>
                  <a:noFill/>
                </a:ln>
                <a:solidFill>
                  <a:srgbClr val="FFFFFF"/>
                </a:solidFill>
                <a:effectLst/>
                <a:uLnTx/>
                <a:uFillTx/>
                <a:latin typeface="Arial"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36</a:t>
            </a:fld>
            <a:endParaRPr kumimoji="1" lang="en-US" altLang="zh-TW" sz="1600" b="0" i="0" u="none" strike="noStrike" kern="1200" cap="none" spc="0" normalizeH="0" baseline="0" noProof="0">
              <a:ln>
                <a:noFill/>
              </a:ln>
              <a:solidFill>
                <a:srgbClr val="FFFFFF"/>
              </a:solidFill>
              <a:effectLst/>
              <a:uLnTx/>
              <a:uFillTx/>
              <a:latin typeface="Arial" charset="0"/>
              <a:ea typeface="PMingLiU" pitchFamily="18" charset="-120"/>
              <a:cs typeface="+mn-cs"/>
            </a:endParaRPr>
          </a:p>
        </p:txBody>
      </p:sp>
      <p:sp>
        <p:nvSpPr>
          <p:cNvPr id="6" name="文字方塊 5"/>
          <p:cNvSpPr txBox="1"/>
          <p:nvPr/>
        </p:nvSpPr>
        <p:spPr>
          <a:xfrm>
            <a:off x="291509" y="2943450"/>
            <a:ext cx="3200400" cy="523220"/>
          </a:xfrm>
          <a:prstGeom prst="rect">
            <a:avLst/>
          </a:prstGeom>
          <a:solidFill>
            <a:srgbClr val="FFFF00"/>
          </a:solidFill>
          <a:ln>
            <a:solidFill>
              <a:schemeClr val="accent2"/>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1" lang="zh-TW" altLang="en-US" sz="1400" b="1" i="0" u="none" strike="noStrike" kern="1200" cap="none" spc="0" normalizeH="0" baseline="0" noProof="0" dirty="0">
                <a:ln>
                  <a:noFill/>
                </a:ln>
                <a:solidFill>
                  <a:srgbClr val="000000"/>
                </a:solidFill>
                <a:effectLst/>
                <a:uLnTx/>
                <a:uFillTx/>
                <a:latin typeface="Arial" charset="0"/>
                <a:ea typeface="PMingLiU" pitchFamily="18" charset="-120"/>
                <a:cs typeface="+mn-cs"/>
              </a:rPr>
              <a:t>填寫申請</a:t>
            </a:r>
            <a:r>
              <a:rPr kumimoji="1" lang="en-US" altLang="zh-TW" sz="1400" b="1" i="0" u="none" strike="noStrike" kern="1200" cap="none" spc="0" normalizeH="0" baseline="0" noProof="0" dirty="0">
                <a:ln>
                  <a:noFill/>
                </a:ln>
                <a:solidFill>
                  <a:srgbClr val="000000"/>
                </a:solidFill>
                <a:effectLst/>
                <a:uLnTx/>
                <a:uFillTx/>
                <a:latin typeface="Arial" charset="0"/>
                <a:ea typeface="PMingLiU" pitchFamily="18" charset="-120"/>
                <a:cs typeface="+mn-cs"/>
              </a:rPr>
              <a:t>(</a:t>
            </a:r>
            <a:r>
              <a:rPr kumimoji="1" lang="zh-TW" altLang="en-US" sz="1400" b="1" i="0" u="none" strike="noStrike" kern="1200" cap="none" spc="0" normalizeH="0" baseline="0" noProof="0" dirty="0">
                <a:ln>
                  <a:noFill/>
                </a:ln>
                <a:solidFill>
                  <a:srgbClr val="000000"/>
                </a:solidFill>
                <a:effectLst/>
                <a:uLnTx/>
                <a:uFillTx/>
                <a:latin typeface="Arial" charset="0"/>
                <a:ea typeface="PMingLiU" pitchFamily="18" charset="-120"/>
                <a:cs typeface="+mn-cs"/>
              </a:rPr>
              <a:t>修訂</a:t>
            </a:r>
            <a:r>
              <a:rPr kumimoji="1" lang="en-US" altLang="zh-TW" sz="1400" b="1" i="0" u="none" strike="noStrike" kern="1200" cap="none" spc="0" normalizeH="0" baseline="0" noProof="0" dirty="0">
                <a:ln>
                  <a:noFill/>
                </a:ln>
                <a:solidFill>
                  <a:srgbClr val="000000"/>
                </a:solidFill>
                <a:effectLst/>
                <a:uLnTx/>
                <a:uFillTx/>
                <a:latin typeface="Arial" charset="0"/>
                <a:ea typeface="PMingLiU" pitchFamily="18" charset="-120"/>
                <a:cs typeface="+mn-cs"/>
              </a:rPr>
              <a:t>)</a:t>
            </a:r>
            <a:r>
              <a:rPr kumimoji="1" lang="zh-TW" altLang="en-US" sz="1400" b="1" i="0" u="none" strike="noStrike" kern="1200" cap="none" spc="0" normalizeH="0" baseline="0" noProof="0" dirty="0">
                <a:ln>
                  <a:noFill/>
                </a:ln>
                <a:solidFill>
                  <a:srgbClr val="000000"/>
                </a:solidFill>
                <a:effectLst/>
                <a:uLnTx/>
                <a:uFillTx/>
                <a:latin typeface="Arial" charset="0"/>
                <a:ea typeface="PMingLiU" pitchFamily="18" charset="-120"/>
                <a:cs typeface="+mn-cs"/>
              </a:rPr>
              <a:t>原因</a:t>
            </a:r>
            <a:r>
              <a:rPr kumimoji="1" lang="vi-VN" altLang="zh-TW" sz="1400" b="1" i="0" u="none" strike="noStrike" kern="1200" cap="none" spc="0" normalizeH="0" baseline="0" noProof="0" dirty="0">
                <a:ln>
                  <a:noFill/>
                </a:ln>
                <a:solidFill>
                  <a:srgbClr val="000000"/>
                </a:solidFill>
                <a:effectLst/>
                <a:uLnTx/>
                <a:uFillTx/>
                <a:latin typeface="Arial" charset="0"/>
                <a:ea typeface="PMingLiU" pitchFamily="18" charset="-120"/>
                <a:cs typeface="+mn-cs"/>
              </a:rPr>
              <a:t>:</a:t>
            </a:r>
            <a:r>
              <a:rPr kumimoji="1" lang="vi-VN" altLang="zh-TW" sz="1400" b="1" i="0" u="none" strike="noStrike" kern="1200" cap="none" spc="0" normalizeH="0" baseline="0" noProof="0">
                <a:ln>
                  <a:noFill/>
                </a:ln>
                <a:solidFill>
                  <a:srgbClr val="000000"/>
                </a:solidFill>
                <a:effectLst/>
                <a:uLnTx/>
                <a:uFillTx/>
                <a:latin typeface="Arial" charset="0"/>
                <a:ea typeface="PMingLiU" pitchFamily="18" charset="-120"/>
                <a:cs typeface="+mn-cs"/>
              </a:rPr>
              <a:t>điền nguyên nhân vào </a:t>
            </a:r>
            <a:r>
              <a:rPr kumimoji="1" lang="vi-VN" altLang="zh-TW" sz="1400" b="1" i="0" u="none" strike="noStrike" kern="1200" cap="none" spc="0" normalizeH="0" baseline="0" noProof="0" dirty="0">
                <a:ln>
                  <a:noFill/>
                </a:ln>
                <a:solidFill>
                  <a:srgbClr val="000000"/>
                </a:solidFill>
                <a:effectLst/>
                <a:uLnTx/>
                <a:uFillTx/>
                <a:latin typeface="Arial" charset="0"/>
                <a:ea typeface="PMingLiU" pitchFamily="18" charset="-120"/>
                <a:cs typeface="+mn-cs"/>
              </a:rPr>
              <a:t>đơn (sửa </a:t>
            </a:r>
            <a:r>
              <a:rPr kumimoji="1" lang="vi-VN" altLang="zh-TW" sz="1400" b="1" i="0" u="none" strike="noStrike" kern="1200" cap="none" spc="0" normalizeH="0" baseline="0" noProof="0">
                <a:ln>
                  <a:noFill/>
                </a:ln>
                <a:solidFill>
                  <a:srgbClr val="000000"/>
                </a:solidFill>
                <a:effectLst/>
                <a:uLnTx/>
                <a:uFillTx/>
                <a:latin typeface="Arial" charset="0"/>
                <a:ea typeface="PMingLiU" pitchFamily="18" charset="-120"/>
                <a:cs typeface="+mn-cs"/>
              </a:rPr>
              <a:t>lại)</a:t>
            </a:r>
            <a:endParaRPr kumimoji="1" lang="zh-TW" altLang="en-US" sz="1400" b="1" i="0" u="none" strike="noStrike" kern="1200" cap="none" spc="0" normalizeH="0" baseline="0" noProof="0" dirty="0">
              <a:ln>
                <a:noFill/>
              </a:ln>
              <a:solidFill>
                <a:srgbClr val="000000"/>
              </a:solidFill>
              <a:effectLst/>
              <a:uLnTx/>
              <a:uFillTx/>
              <a:latin typeface="Arial" charset="0"/>
              <a:ea typeface="PMingLiU" pitchFamily="18" charset="-120"/>
              <a:cs typeface="+mn-cs"/>
            </a:endParaRPr>
          </a:p>
        </p:txBody>
      </p:sp>
      <p:sp>
        <p:nvSpPr>
          <p:cNvPr id="12" name="文字方塊 11"/>
          <p:cNvSpPr txBox="1"/>
          <p:nvPr/>
        </p:nvSpPr>
        <p:spPr>
          <a:xfrm>
            <a:off x="2756491" y="3520493"/>
            <a:ext cx="6019800" cy="1815882"/>
          </a:xfrm>
          <a:prstGeom prst="rect">
            <a:avLst/>
          </a:prstGeom>
          <a:solidFill>
            <a:srgbClr val="FFFF00"/>
          </a:solidFill>
          <a:ln>
            <a:solidFill>
              <a:schemeClr val="accent2"/>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1" lang="zh-TW" altLang="en-US" sz="1400" b="1" i="0" u="none" strike="noStrike" kern="1200" cap="none" spc="0" normalizeH="0" baseline="0" noProof="0" dirty="0">
                <a:ln>
                  <a:noFill/>
                </a:ln>
                <a:solidFill>
                  <a:srgbClr val="FF0000"/>
                </a:solidFill>
                <a:effectLst/>
                <a:uLnTx/>
                <a:uFillTx/>
                <a:latin typeface="Arial" charset="0"/>
                <a:ea typeface="PMingLiU" pitchFamily="18" charset="-120"/>
                <a:cs typeface="+mn-cs"/>
              </a:rPr>
              <a:t>注意審查人員格式</a:t>
            </a:r>
            <a:r>
              <a:rPr kumimoji="1" lang="en-US" altLang="zh-TW" sz="1400" b="1" i="0" u="none" strike="noStrike" kern="1200" cap="none" spc="0" normalizeH="0" baseline="0" noProof="0" dirty="0">
                <a:ln>
                  <a:noFill/>
                </a:ln>
                <a:solidFill>
                  <a:srgbClr val="FF0000"/>
                </a:solidFill>
                <a:effectLst/>
                <a:uLnTx/>
                <a:uFillTx/>
                <a:latin typeface="Arial" charset="0"/>
                <a:ea typeface="PMingLiU" pitchFamily="18" charset="-120"/>
                <a:cs typeface="+mn-cs"/>
              </a:rPr>
              <a:t>”</a:t>
            </a:r>
            <a:r>
              <a:rPr kumimoji="1" lang="zh-TW" altLang="en-US" sz="1400" b="1" i="0" u="none" strike="noStrike" kern="1200" cap="none" spc="0" normalizeH="0" baseline="0" noProof="0" dirty="0">
                <a:ln>
                  <a:noFill/>
                </a:ln>
                <a:solidFill>
                  <a:srgbClr val="FF0000"/>
                </a:solidFill>
                <a:effectLst/>
                <a:uLnTx/>
                <a:uFillTx/>
                <a:latin typeface="Arial" charset="0"/>
                <a:ea typeface="PMingLiU" pitchFamily="18" charset="-120"/>
                <a:cs typeface="+mn-cs"/>
              </a:rPr>
              <a:t>英文名</a:t>
            </a:r>
            <a:r>
              <a:rPr kumimoji="1" lang="en-US" altLang="zh-TW" sz="1400" b="1" i="0" u="none" strike="noStrike" kern="1200" cap="none" spc="0" normalizeH="0" baseline="0" noProof="0" dirty="0">
                <a:ln>
                  <a:noFill/>
                </a:ln>
                <a:solidFill>
                  <a:srgbClr val="FF0000"/>
                </a:solidFill>
                <a:effectLst/>
                <a:uLnTx/>
                <a:uFillTx/>
                <a:latin typeface="Arial" charset="0"/>
                <a:ea typeface="PMingLiU" pitchFamily="18" charset="-120"/>
                <a:cs typeface="+mn-cs"/>
              </a:rPr>
              <a:t>+</a:t>
            </a:r>
            <a:r>
              <a:rPr kumimoji="1" lang="zh-TW" altLang="en-US" sz="1400" b="1" i="0" u="none" strike="noStrike" kern="1200" cap="none" spc="0" normalizeH="0" baseline="0" noProof="0" dirty="0">
                <a:ln>
                  <a:noFill/>
                </a:ln>
                <a:solidFill>
                  <a:srgbClr val="FF0000"/>
                </a:solidFill>
                <a:effectLst/>
                <a:uLnTx/>
                <a:uFillTx/>
                <a:latin typeface="Arial" charset="0"/>
                <a:ea typeface="PMingLiU" pitchFamily="18" charset="-120"/>
                <a:cs typeface="+mn-cs"/>
              </a:rPr>
              <a:t>中文名</a:t>
            </a:r>
            <a:r>
              <a:rPr kumimoji="1" lang="en-US" altLang="zh-TW" sz="1400" b="1" i="0" u="none" strike="noStrike" kern="1200" cap="none" spc="0" normalizeH="0" baseline="0" noProof="0" dirty="0">
                <a:ln>
                  <a:noFill/>
                </a:ln>
                <a:solidFill>
                  <a:srgbClr val="FF0000"/>
                </a:solidFill>
                <a:effectLst/>
                <a:uLnTx/>
                <a:uFillTx/>
                <a:latin typeface="Arial" charset="0"/>
                <a:ea typeface="PMingLiU" pitchFamily="18" charset="-120"/>
                <a:cs typeface="+mn-cs"/>
              </a:rPr>
              <a:t>(</a:t>
            </a:r>
            <a:r>
              <a:rPr kumimoji="1" lang="zh-TW" altLang="en-US" sz="1400" b="1" i="0" u="none" strike="noStrike" kern="1200" cap="none" spc="0" normalizeH="0" baseline="0" noProof="0" dirty="0">
                <a:ln>
                  <a:noFill/>
                </a:ln>
                <a:solidFill>
                  <a:srgbClr val="FF0000"/>
                </a:solidFill>
                <a:effectLst/>
                <a:uLnTx/>
                <a:uFillTx/>
                <a:latin typeface="Arial" charset="0"/>
                <a:ea typeface="PMingLiU" pitchFamily="18" charset="-120"/>
                <a:cs typeface="+mn-cs"/>
              </a:rPr>
              <a:t>廠別</a:t>
            </a:r>
            <a:r>
              <a:rPr kumimoji="1" lang="en-US" altLang="zh-TW" sz="1400" b="1" i="0" u="none" strike="noStrike" kern="1200" cap="none" spc="0" normalizeH="0" baseline="0" noProof="0" dirty="0">
                <a:ln>
                  <a:noFill/>
                </a:ln>
                <a:solidFill>
                  <a:srgbClr val="FF0000"/>
                </a:solidFill>
                <a:effectLst/>
                <a:uLnTx/>
                <a:uFillTx/>
                <a:latin typeface="Arial" charset="0"/>
                <a:ea typeface="PMingLiU" pitchFamily="18" charset="-120"/>
                <a:cs typeface="+mn-cs"/>
              </a:rPr>
              <a:t>)”</a:t>
            </a:r>
            <a:r>
              <a:rPr kumimoji="1" lang="zh-TW" altLang="en-US" sz="1400" b="1" i="0" u="none" strike="noStrike" kern="1200" cap="none" spc="0" normalizeH="0" baseline="0" noProof="0" dirty="0">
                <a:ln>
                  <a:noFill/>
                </a:ln>
                <a:solidFill>
                  <a:srgbClr val="FF0000"/>
                </a:solidFill>
                <a:effectLst/>
                <a:uLnTx/>
                <a:uFillTx/>
                <a:latin typeface="Arial" charset="0"/>
                <a:ea typeface="PMingLiU" pitchFamily="18" charset="-120"/>
                <a:cs typeface="+mn-cs"/>
              </a:rPr>
              <a:t>，若舊資料格式不同，送件前系統會檢查格式，若不符需請申請人清除舊資料重選</a:t>
            </a:r>
            <a:r>
              <a:rPr kumimoji="1" lang="en-US" altLang="zh-TW" sz="1400" b="1" i="0" u="none" strike="noStrike" kern="1200" cap="none" spc="0" normalizeH="0" baseline="0" noProof="0" dirty="0">
                <a:ln>
                  <a:noFill/>
                </a:ln>
                <a:solidFill>
                  <a:srgbClr val="FF0000"/>
                </a:solidFill>
                <a:effectLst/>
                <a:uLnTx/>
                <a:uFillTx/>
                <a:latin typeface="Arial" charset="0"/>
                <a:ea typeface="PMingLiU" pitchFamily="18" charset="-120"/>
                <a:cs typeface="+mn-cs"/>
              </a:rPr>
              <a:t>(key</a:t>
            </a:r>
            <a:r>
              <a:rPr kumimoji="1" lang="zh-TW" altLang="en-US" sz="1400" b="1" i="0" u="none" strike="noStrike" kern="1200" cap="none" spc="0" normalizeH="0" baseline="0" noProof="0" dirty="0">
                <a:ln>
                  <a:noFill/>
                </a:ln>
                <a:solidFill>
                  <a:srgbClr val="FF0000"/>
                </a:solidFill>
                <a:effectLst/>
                <a:uLnTx/>
                <a:uFillTx/>
                <a:latin typeface="Arial" charset="0"/>
                <a:ea typeface="PMingLiU" pitchFamily="18" charset="-120"/>
                <a:cs typeface="+mn-cs"/>
              </a:rPr>
              <a:t>中文或英文名，系統會出現人名讓</a:t>
            </a:r>
            <a:r>
              <a:rPr kumimoji="1" lang="en-US" altLang="zh-TW" sz="1400" b="1" i="0" u="none" strike="noStrike" kern="1200" cap="none" spc="0" normalizeH="0" baseline="0" noProof="0" dirty="0">
                <a:ln>
                  <a:noFill/>
                </a:ln>
                <a:solidFill>
                  <a:srgbClr val="FF0000"/>
                </a:solidFill>
                <a:effectLst/>
                <a:uLnTx/>
                <a:uFillTx/>
                <a:latin typeface="Arial" charset="0"/>
                <a:ea typeface="PMingLiU" pitchFamily="18" charset="-120"/>
                <a:cs typeface="+mn-cs"/>
              </a:rPr>
              <a:t>user</a:t>
            </a:r>
            <a:r>
              <a:rPr kumimoji="1" lang="zh-TW" altLang="en-US" sz="1400" b="1" i="0" u="none" strike="noStrike" kern="1200" cap="none" spc="0" normalizeH="0" baseline="0" noProof="0" dirty="0">
                <a:ln>
                  <a:noFill/>
                </a:ln>
                <a:solidFill>
                  <a:srgbClr val="FF0000"/>
                </a:solidFill>
                <a:effectLst/>
                <a:uLnTx/>
                <a:uFillTx/>
                <a:latin typeface="Arial" charset="0"/>
                <a:ea typeface="PMingLiU" pitchFamily="18" charset="-120"/>
                <a:cs typeface="+mn-cs"/>
              </a:rPr>
              <a:t>點選</a:t>
            </a:r>
            <a:r>
              <a:rPr kumimoji="1" lang="en-US" altLang="zh-TW" sz="1400" b="1" i="0" u="none" strike="noStrike" kern="1200" cap="none" spc="0" normalizeH="0" baseline="0" noProof="0" dirty="0">
                <a:ln>
                  <a:noFill/>
                </a:ln>
                <a:solidFill>
                  <a:srgbClr val="FF0000"/>
                </a:solidFill>
                <a:effectLst/>
                <a:uLnTx/>
                <a:uFillTx/>
                <a:latin typeface="Arial" charset="0"/>
                <a:ea typeface="PMingLiU" pitchFamily="18" charset="-120"/>
                <a:cs typeface="+mn-cs"/>
              </a:rPr>
              <a:t>)</a:t>
            </a:r>
            <a:r>
              <a:rPr kumimoji="1" lang="vi-VN" altLang="zh-TW" sz="1400" b="1" i="0" u="none" strike="noStrike" kern="1200" cap="none" spc="0" normalizeH="0" baseline="0" noProof="0" dirty="0">
                <a:ln>
                  <a:noFill/>
                </a:ln>
                <a:solidFill>
                  <a:srgbClr val="FF0000"/>
                </a:solidFill>
                <a:effectLst/>
                <a:uLnTx/>
                <a:uFillTx/>
                <a:latin typeface="Arial" charset="0"/>
                <a:ea typeface="PMingLiU" pitchFamily="18" charset="-120"/>
                <a:cs typeface="+mn-cs"/>
              </a:rPr>
              <a:t>:</a:t>
            </a:r>
          </a:p>
          <a:p>
            <a:pPr marL="0" marR="0" lvl="0" indent="0" algn="l" defTabSz="914400" rtl="0" eaLnBrk="1" fontAlgn="base" latinLnBrk="0" hangingPunct="1">
              <a:lnSpc>
                <a:spcPct val="100000"/>
              </a:lnSpc>
              <a:spcBef>
                <a:spcPct val="0"/>
              </a:spcBef>
              <a:spcAft>
                <a:spcPct val="0"/>
              </a:spcAft>
              <a:buClrTx/>
              <a:buSzTx/>
              <a:buFontTx/>
              <a:buNone/>
              <a:tabLst/>
              <a:defRPr/>
            </a:pPr>
            <a:r>
              <a:rPr kumimoji="1" lang="en-US" altLang="zh-TW" sz="1400" b="1" i="0" u="none" strike="noStrike" kern="1200" cap="none" spc="0" normalizeH="0" baseline="0" noProof="0">
                <a:ln>
                  <a:noFill/>
                </a:ln>
                <a:solidFill>
                  <a:srgbClr val="FF0000"/>
                </a:solidFill>
                <a:effectLst/>
                <a:uLnTx/>
                <a:uFillTx/>
                <a:latin typeface="Arial" charset="0"/>
                <a:ea typeface="PMingLiU" pitchFamily="18" charset="-120"/>
                <a:cs typeface="+mn-cs"/>
              </a:rPr>
              <a:t>Chú </a:t>
            </a:r>
            <a:r>
              <a:rPr kumimoji="1" lang="vi-VN" altLang="zh-TW" sz="1400" b="1" i="0" u="none" strike="noStrike" kern="1200" cap="none" spc="0" normalizeH="0" baseline="0" noProof="0">
                <a:ln>
                  <a:noFill/>
                </a:ln>
                <a:solidFill>
                  <a:srgbClr val="FF0000"/>
                </a:solidFill>
                <a:effectLst/>
                <a:uLnTx/>
                <a:uFillTx/>
                <a:latin typeface="Arial" charset="0"/>
                <a:ea typeface="PMingLiU" pitchFamily="18" charset="-120"/>
                <a:cs typeface="+mn-cs"/>
              </a:rPr>
              <a:t>ý </a:t>
            </a:r>
            <a:r>
              <a:rPr kumimoji="1" lang="vi-VN" altLang="zh-TW" sz="1400" b="1" i="0" u="none" strike="noStrike" kern="1200" cap="none" spc="0" normalizeH="0" baseline="0" noProof="0" dirty="0">
                <a:ln>
                  <a:noFill/>
                </a:ln>
                <a:solidFill>
                  <a:srgbClr val="FF0000"/>
                </a:solidFill>
                <a:effectLst/>
                <a:uLnTx/>
                <a:uFillTx/>
                <a:latin typeface="Arial" charset="0"/>
                <a:ea typeface="PMingLiU" pitchFamily="18" charset="-120"/>
                <a:cs typeface="+mn-cs"/>
              </a:rPr>
              <a:t>đến định dạng của người đánh giá "Tên tiếng Anh + tên tiếng Trung ( nhà máy)". </a:t>
            </a:r>
            <a:r>
              <a:rPr kumimoji="1" lang="vi-VN" altLang="zh-TW" sz="1400" b="1" i="0" u="none" strike="noStrike" kern="1200" cap="none" spc="0" normalizeH="0" baseline="0" noProof="0">
                <a:ln>
                  <a:noFill/>
                </a:ln>
                <a:solidFill>
                  <a:srgbClr val="FF0000"/>
                </a:solidFill>
                <a:effectLst/>
                <a:uLnTx/>
                <a:uFillTx/>
                <a:latin typeface="Arial" charset="0"/>
                <a:ea typeface="PMingLiU" pitchFamily="18" charset="-120"/>
                <a:cs typeface="+mn-cs"/>
              </a:rPr>
              <a:t>Nếu </a:t>
            </a:r>
            <a:r>
              <a:rPr kumimoji="1" lang="en-US" altLang="zh-TW" sz="1400" b="1" i="0" u="none" strike="noStrike" kern="1200" cap="none" spc="0" normalizeH="0" baseline="0" noProof="0">
                <a:ln>
                  <a:noFill/>
                </a:ln>
                <a:solidFill>
                  <a:srgbClr val="FF0000"/>
                </a:solidFill>
                <a:effectLst/>
                <a:uLnTx/>
                <a:uFillTx/>
                <a:latin typeface="Arial" charset="0"/>
                <a:ea typeface="PMingLiU" pitchFamily="18" charset="-120"/>
                <a:cs typeface="+mn-cs"/>
              </a:rPr>
              <a:t>khác với </a:t>
            </a:r>
            <a:r>
              <a:rPr kumimoji="1" lang="vi-VN" altLang="zh-TW" sz="1400" b="1" i="0" u="none" strike="noStrike" kern="1200" cap="none" spc="0" normalizeH="0" baseline="0" noProof="0">
                <a:ln>
                  <a:noFill/>
                </a:ln>
                <a:solidFill>
                  <a:srgbClr val="FF0000"/>
                </a:solidFill>
                <a:effectLst/>
                <a:uLnTx/>
                <a:uFillTx/>
                <a:latin typeface="Arial" charset="0"/>
                <a:ea typeface="PMingLiU" pitchFamily="18" charset="-120"/>
                <a:cs typeface="+mn-cs"/>
              </a:rPr>
              <a:t>định </a:t>
            </a:r>
            <a:r>
              <a:rPr kumimoji="1" lang="vi-VN" altLang="zh-TW" sz="1400" b="1" i="0" u="none" strike="noStrike" kern="1200" cap="none" spc="0" normalizeH="0" baseline="0" noProof="0" dirty="0">
                <a:ln>
                  <a:noFill/>
                </a:ln>
                <a:solidFill>
                  <a:srgbClr val="FF0000"/>
                </a:solidFill>
                <a:effectLst/>
                <a:uLnTx/>
                <a:uFillTx/>
                <a:latin typeface="Arial" charset="0"/>
                <a:ea typeface="PMingLiU" pitchFamily="18" charset="-120"/>
                <a:cs typeface="+mn-cs"/>
              </a:rPr>
              <a:t>dạng của dữ </a:t>
            </a:r>
            <a:r>
              <a:rPr kumimoji="1" lang="vi-VN" altLang="zh-TW" sz="1400" b="1" i="0" u="none" strike="noStrike" kern="1200" cap="none" spc="0" normalizeH="0" baseline="0" noProof="0">
                <a:ln>
                  <a:noFill/>
                </a:ln>
                <a:solidFill>
                  <a:srgbClr val="FF0000"/>
                </a:solidFill>
                <a:effectLst/>
                <a:uLnTx/>
                <a:uFillTx/>
                <a:latin typeface="Arial" charset="0"/>
                <a:ea typeface="PMingLiU" pitchFamily="18" charset="-120"/>
                <a:cs typeface="+mn-cs"/>
              </a:rPr>
              <a:t>liệu cũ, </a:t>
            </a:r>
            <a:r>
              <a:rPr kumimoji="1" lang="vi-VN" altLang="zh-TW" sz="1400" b="1" i="0" u="none" strike="noStrike" kern="1200" cap="none" spc="0" normalizeH="0" baseline="0" noProof="0" dirty="0">
                <a:ln>
                  <a:noFill/>
                </a:ln>
                <a:solidFill>
                  <a:srgbClr val="FF0000"/>
                </a:solidFill>
                <a:effectLst/>
                <a:uLnTx/>
                <a:uFillTx/>
                <a:latin typeface="Arial" charset="0"/>
                <a:ea typeface="PMingLiU" pitchFamily="18" charset="-120"/>
                <a:cs typeface="+mn-cs"/>
              </a:rPr>
              <a:t>hệ thống sẽ kiểm tra định dạng trước khi gửi. </a:t>
            </a:r>
            <a:r>
              <a:rPr kumimoji="1" lang="vi-VN" altLang="zh-TW" sz="1400" b="1" i="0" u="none" strike="noStrike" kern="1200" cap="none" spc="0" normalizeH="0" baseline="0" noProof="0">
                <a:ln>
                  <a:noFill/>
                </a:ln>
                <a:solidFill>
                  <a:srgbClr val="FF0000"/>
                </a:solidFill>
                <a:effectLst/>
                <a:uLnTx/>
                <a:uFillTx/>
                <a:latin typeface="Arial" charset="0"/>
                <a:ea typeface="PMingLiU" pitchFamily="18" charset="-120"/>
                <a:cs typeface="+mn-cs"/>
              </a:rPr>
              <a:t>Nếu không</a:t>
            </a:r>
            <a:r>
              <a:rPr kumimoji="1" lang="en-US" altLang="zh-TW" sz="1400" b="1" i="0" u="none" strike="noStrike" kern="1200" cap="none" spc="0" normalizeH="0" baseline="0" noProof="0">
                <a:ln>
                  <a:noFill/>
                </a:ln>
                <a:solidFill>
                  <a:srgbClr val="FF0000"/>
                </a:solidFill>
                <a:effectLst/>
                <a:uLnTx/>
                <a:uFillTx/>
                <a:latin typeface="Arial" charset="0"/>
                <a:ea typeface="PMingLiU" pitchFamily="18" charset="-120"/>
                <a:cs typeface="+mn-cs"/>
              </a:rPr>
              <a:t> đúng, </a:t>
            </a:r>
            <a:r>
              <a:rPr kumimoji="1" lang="vi-VN" altLang="zh-TW" sz="1400" b="1" i="0" u="none" strike="noStrike" kern="1200" cap="none" spc="0" normalizeH="0" baseline="0" noProof="0">
                <a:ln>
                  <a:noFill/>
                </a:ln>
                <a:solidFill>
                  <a:srgbClr val="FF0000"/>
                </a:solidFill>
                <a:effectLst/>
                <a:uLnTx/>
                <a:uFillTx/>
                <a:latin typeface="Arial" charset="0"/>
                <a:ea typeface="PMingLiU" pitchFamily="18" charset="-120"/>
                <a:cs typeface="+mn-cs"/>
              </a:rPr>
              <a:t>người </a:t>
            </a:r>
            <a:r>
              <a:rPr kumimoji="1" lang="vi-VN" altLang="zh-TW" sz="1400" b="1" i="0" u="none" strike="noStrike" kern="1200" cap="none" spc="0" normalizeH="0" baseline="0" noProof="0" dirty="0">
                <a:ln>
                  <a:noFill/>
                </a:ln>
                <a:solidFill>
                  <a:srgbClr val="FF0000"/>
                </a:solidFill>
                <a:effectLst/>
                <a:uLnTx/>
                <a:uFillTx/>
                <a:latin typeface="Arial" charset="0"/>
                <a:ea typeface="PMingLiU" pitchFamily="18" charset="-120"/>
                <a:cs typeface="+mn-cs"/>
              </a:rPr>
              <a:t>nộp đơn xóa dữ liệu cũ và chọn </a:t>
            </a:r>
            <a:r>
              <a:rPr kumimoji="1" lang="vi-VN" altLang="zh-TW" sz="1400" b="1" i="0" u="none" strike="noStrike" kern="1200" cap="none" spc="0" normalizeH="0" baseline="0" noProof="0">
                <a:ln>
                  <a:noFill/>
                </a:ln>
                <a:solidFill>
                  <a:srgbClr val="FF0000"/>
                </a:solidFill>
                <a:effectLst/>
                <a:uLnTx/>
                <a:uFillTx/>
                <a:latin typeface="Arial" charset="0"/>
                <a:ea typeface="PMingLiU" pitchFamily="18" charset="-120"/>
                <a:cs typeface="+mn-cs"/>
              </a:rPr>
              <a:t>lại (</a:t>
            </a:r>
            <a:r>
              <a:rPr kumimoji="1" lang="en-US" altLang="zh-TW" sz="1400" b="1" i="0" u="none" strike="noStrike" kern="1200" cap="none" spc="0" normalizeH="0" baseline="0" noProof="0">
                <a:ln>
                  <a:noFill/>
                </a:ln>
                <a:solidFill>
                  <a:srgbClr val="FF0000"/>
                </a:solidFill>
                <a:effectLst/>
                <a:uLnTx/>
                <a:uFillTx/>
                <a:latin typeface="Arial" charset="0"/>
                <a:ea typeface="PMingLiU" pitchFamily="18" charset="-120"/>
                <a:cs typeface="+mn-cs"/>
              </a:rPr>
              <a:t>key</a:t>
            </a:r>
            <a:r>
              <a:rPr kumimoji="1" lang="vi-VN" altLang="zh-TW" sz="1400" b="1" i="0" u="none" strike="noStrike" kern="1200" cap="none" spc="0" normalizeH="0" baseline="0" noProof="0">
                <a:ln>
                  <a:noFill/>
                </a:ln>
                <a:solidFill>
                  <a:srgbClr val="FF0000"/>
                </a:solidFill>
                <a:effectLst/>
                <a:uLnTx/>
                <a:uFillTx/>
                <a:latin typeface="Arial" charset="0"/>
                <a:ea typeface="PMingLiU" pitchFamily="18" charset="-120"/>
                <a:cs typeface="+mn-cs"/>
              </a:rPr>
              <a:t> </a:t>
            </a:r>
            <a:r>
              <a:rPr kumimoji="1" lang="en-US" altLang="zh-TW" sz="1400" b="1" i="0" u="none" strike="noStrike" kern="1200" cap="none" spc="0" normalizeH="0" baseline="0" noProof="0">
                <a:ln>
                  <a:noFill/>
                </a:ln>
                <a:solidFill>
                  <a:srgbClr val="FF0000"/>
                </a:solidFill>
                <a:effectLst/>
                <a:uLnTx/>
                <a:uFillTx/>
                <a:latin typeface="Arial" charset="0"/>
                <a:ea typeface="PMingLiU" pitchFamily="18" charset="-120"/>
                <a:cs typeface="+mn-cs"/>
              </a:rPr>
              <a:t>tên </a:t>
            </a:r>
            <a:r>
              <a:rPr kumimoji="1" lang="vi-VN" altLang="zh-TW" sz="1400" b="1" i="0" u="none" strike="noStrike" kern="1200" cap="none" spc="0" normalizeH="0" baseline="0" noProof="0">
                <a:ln>
                  <a:noFill/>
                </a:ln>
                <a:solidFill>
                  <a:srgbClr val="FF0000"/>
                </a:solidFill>
                <a:effectLst/>
                <a:uLnTx/>
                <a:uFillTx/>
                <a:latin typeface="Arial" charset="0"/>
                <a:ea typeface="PMingLiU" pitchFamily="18" charset="-120"/>
                <a:cs typeface="+mn-cs"/>
              </a:rPr>
              <a:t>tiếng </a:t>
            </a:r>
            <a:r>
              <a:rPr kumimoji="1" lang="vi-VN" altLang="zh-TW" sz="1400" b="1" i="0" u="none" strike="noStrike" kern="1200" cap="none" spc="0" normalizeH="0" baseline="0" noProof="0" dirty="0">
                <a:ln>
                  <a:noFill/>
                </a:ln>
                <a:solidFill>
                  <a:srgbClr val="FF0000"/>
                </a:solidFill>
                <a:effectLst/>
                <a:uLnTx/>
                <a:uFillTx/>
                <a:latin typeface="Arial" charset="0"/>
                <a:ea typeface="PMingLiU" pitchFamily="18" charset="-120"/>
                <a:cs typeface="+mn-cs"/>
              </a:rPr>
              <a:t>Trung hoặc tiếng </a:t>
            </a:r>
            <a:r>
              <a:rPr kumimoji="1" lang="vi-VN" altLang="zh-TW" sz="1400" b="1" i="0" u="none" strike="noStrike" kern="1200" cap="none" spc="0" normalizeH="0" baseline="0" noProof="0">
                <a:ln>
                  <a:noFill/>
                </a:ln>
                <a:solidFill>
                  <a:srgbClr val="FF0000"/>
                </a:solidFill>
                <a:effectLst/>
                <a:uLnTx/>
                <a:uFillTx/>
                <a:latin typeface="Arial" charset="0"/>
                <a:ea typeface="PMingLiU" pitchFamily="18" charset="-120"/>
                <a:cs typeface="+mn-cs"/>
              </a:rPr>
              <a:t>Anh , </a:t>
            </a:r>
            <a:r>
              <a:rPr kumimoji="1" lang="vi-VN" altLang="zh-TW" sz="1400" b="1" i="0" u="none" strike="noStrike" kern="1200" cap="none" spc="0" normalizeH="0" baseline="0" noProof="0" dirty="0">
                <a:ln>
                  <a:noFill/>
                </a:ln>
                <a:solidFill>
                  <a:srgbClr val="FF0000"/>
                </a:solidFill>
                <a:effectLst/>
                <a:uLnTx/>
                <a:uFillTx/>
                <a:latin typeface="Arial" charset="0"/>
                <a:ea typeface="PMingLiU" pitchFamily="18" charset="-120"/>
                <a:cs typeface="+mn-cs"/>
              </a:rPr>
              <a:t>hệ thống sẽ hiển thị </a:t>
            </a:r>
            <a:r>
              <a:rPr kumimoji="1" lang="vi-VN" altLang="zh-TW" sz="1400" b="1" i="0" u="none" strike="noStrike" kern="1200" cap="none" spc="0" normalizeH="0" baseline="0" noProof="0">
                <a:ln>
                  <a:noFill/>
                </a:ln>
                <a:solidFill>
                  <a:srgbClr val="FF0000"/>
                </a:solidFill>
                <a:effectLst/>
                <a:uLnTx/>
                <a:uFillTx/>
                <a:latin typeface="Arial" charset="0"/>
                <a:ea typeface="PMingLiU" pitchFamily="18" charset="-120"/>
                <a:cs typeface="+mn-cs"/>
              </a:rPr>
              <a:t>tên </a:t>
            </a:r>
            <a:r>
              <a:rPr kumimoji="1" lang="en-US" altLang="zh-TW" sz="1400" b="1" i="0" u="none" strike="noStrike" kern="1200" cap="none" spc="0" normalizeH="0" baseline="0" noProof="0">
                <a:ln>
                  <a:noFill/>
                </a:ln>
                <a:solidFill>
                  <a:srgbClr val="FF0000"/>
                </a:solidFill>
                <a:effectLst/>
                <a:uLnTx/>
                <a:uFillTx/>
                <a:latin typeface="Arial" charset="0"/>
                <a:ea typeface="PMingLiU" pitchFamily="18" charset="-120"/>
                <a:cs typeface="+mn-cs"/>
              </a:rPr>
              <a:t>để user tích chọn</a:t>
            </a:r>
            <a:r>
              <a:rPr kumimoji="1" lang="vi-VN" altLang="zh-TW" sz="1400" b="1" i="0" u="none" strike="noStrike" kern="1200" cap="none" spc="0" normalizeH="0" baseline="0" noProof="0">
                <a:ln>
                  <a:noFill/>
                </a:ln>
                <a:solidFill>
                  <a:srgbClr val="FF0000"/>
                </a:solidFill>
                <a:effectLst/>
                <a:uLnTx/>
                <a:uFillTx/>
                <a:latin typeface="Arial" charset="0"/>
                <a:ea typeface="PMingLiU" pitchFamily="18" charset="-120"/>
                <a:cs typeface="+mn-cs"/>
              </a:rPr>
              <a:t>)</a:t>
            </a:r>
            <a:endParaRPr kumimoji="1" lang="zh-TW" altLang="en-US" sz="1400" b="1" i="0" u="none" strike="noStrike" kern="1200" cap="none" spc="0" normalizeH="0" baseline="0" noProof="0" dirty="0">
              <a:ln>
                <a:noFill/>
              </a:ln>
              <a:solidFill>
                <a:srgbClr val="FF0000"/>
              </a:solidFill>
              <a:effectLst/>
              <a:uLnTx/>
              <a:uFillTx/>
              <a:latin typeface="Arial" charset="0"/>
              <a:ea typeface="PMingLiU" pitchFamily="18" charset="-120"/>
              <a:cs typeface="+mn-cs"/>
            </a:endParaRPr>
          </a:p>
        </p:txBody>
      </p:sp>
      <p:pic>
        <p:nvPicPr>
          <p:cNvPr id="11267" name="Picture 3"/>
          <p:cNvPicPr>
            <a:picLocks noChangeAspect="1" noChangeArrowheads="1"/>
          </p:cNvPicPr>
          <p:nvPr/>
        </p:nvPicPr>
        <p:blipFill>
          <a:blip r:embed="rId3" cstate="print"/>
          <a:srcRect/>
          <a:stretch>
            <a:fillRect/>
          </a:stretch>
        </p:blipFill>
        <p:spPr bwMode="auto">
          <a:xfrm>
            <a:off x="914400" y="5638800"/>
            <a:ext cx="7696200" cy="1066800"/>
          </a:xfrm>
          <a:prstGeom prst="rect">
            <a:avLst/>
          </a:prstGeom>
          <a:noFill/>
          <a:ln w="9525">
            <a:noFill/>
            <a:miter lim="800000"/>
            <a:headEnd/>
            <a:tailEnd/>
          </a:ln>
        </p:spPr>
      </p:pic>
      <p:sp>
        <p:nvSpPr>
          <p:cNvPr id="14" name="矩形 13"/>
          <p:cNvSpPr/>
          <p:nvPr/>
        </p:nvSpPr>
        <p:spPr>
          <a:xfrm>
            <a:off x="3429000" y="6248400"/>
            <a:ext cx="1295400" cy="4572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1" lang="zh-TW" altLang="en-US" sz="1800" b="0" i="0" u="none" strike="noStrike" kern="1200" cap="none" spc="0" normalizeH="0" baseline="0" noProof="0">
              <a:ln>
                <a:noFill/>
              </a:ln>
              <a:solidFill>
                <a:srgbClr val="FFFFFF"/>
              </a:solidFill>
              <a:effectLst/>
              <a:uLnTx/>
              <a:uFillTx/>
              <a:latin typeface="Arial"/>
              <a:ea typeface="PMingLiU"/>
              <a:cs typeface="+mn-cs"/>
            </a:endParaRPr>
          </a:p>
        </p:txBody>
      </p:sp>
      <p:sp>
        <p:nvSpPr>
          <p:cNvPr id="15" name="文字方塊 14"/>
          <p:cNvSpPr txBox="1"/>
          <p:nvPr/>
        </p:nvSpPr>
        <p:spPr>
          <a:xfrm>
            <a:off x="1752600" y="6324600"/>
            <a:ext cx="1600200" cy="523220"/>
          </a:xfrm>
          <a:prstGeom prst="rect">
            <a:avLst/>
          </a:prstGeom>
          <a:solidFill>
            <a:srgbClr val="FFFF00"/>
          </a:solidFill>
          <a:ln>
            <a:solidFill>
              <a:schemeClr val="tx1"/>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1" lang="en-US" altLang="zh-TW" sz="1400" b="0" i="0" u="none" strike="noStrike" kern="1200" cap="none" spc="0" normalizeH="0" baseline="0" noProof="0" dirty="0">
                <a:ln>
                  <a:noFill/>
                </a:ln>
                <a:solidFill>
                  <a:srgbClr val="000000"/>
                </a:solidFill>
                <a:effectLst/>
                <a:uLnTx/>
                <a:uFillTx/>
                <a:latin typeface="Arial" charset="0"/>
                <a:ea typeface="PMingLiU" pitchFamily="18" charset="-120"/>
                <a:cs typeface="+mn-cs"/>
              </a:rPr>
              <a:t>Resave:</a:t>
            </a:r>
            <a:r>
              <a:rPr kumimoji="1" lang="zh-TW" altLang="en-US" sz="1400" b="0" i="0" u="none" strike="noStrike" kern="1200" cap="none" spc="0" normalizeH="0" baseline="0" noProof="0" dirty="0">
                <a:ln>
                  <a:noFill/>
                </a:ln>
                <a:solidFill>
                  <a:srgbClr val="000000"/>
                </a:solidFill>
                <a:effectLst/>
                <a:uLnTx/>
                <a:uFillTx/>
                <a:latin typeface="Arial" charset="0"/>
                <a:ea typeface="PMingLiU" pitchFamily="18" charset="-120"/>
                <a:cs typeface="+mn-cs"/>
              </a:rPr>
              <a:t>文件暫</a:t>
            </a:r>
            <a:r>
              <a:rPr kumimoji="1" lang="zh-TW" altLang="en-US" sz="1400" b="0" i="0" u="none" strike="noStrike" kern="1200" cap="none" spc="0" normalizeH="0" baseline="0" noProof="0">
                <a:ln>
                  <a:noFill/>
                </a:ln>
                <a:solidFill>
                  <a:srgbClr val="000000"/>
                </a:solidFill>
                <a:effectLst/>
                <a:uLnTx/>
                <a:uFillTx/>
                <a:latin typeface="Arial" charset="0"/>
                <a:ea typeface="PMingLiU" pitchFamily="18" charset="-120"/>
                <a:cs typeface="+mn-cs"/>
              </a:rPr>
              <a:t>存</a:t>
            </a:r>
            <a:r>
              <a:rPr kumimoji="1" lang="vi-VN" altLang="zh-TW" sz="1400" b="0" i="0" u="none" strike="noStrike" kern="1200" cap="none" spc="0" normalizeH="0" baseline="0" noProof="0">
                <a:ln>
                  <a:noFill/>
                </a:ln>
                <a:solidFill>
                  <a:srgbClr val="000000"/>
                </a:solidFill>
                <a:effectLst/>
                <a:uLnTx/>
                <a:uFillTx/>
                <a:latin typeface="Arial" charset="0"/>
                <a:ea typeface="PMingLiU" pitchFamily="18" charset="-120"/>
                <a:cs typeface="+mn-cs"/>
              </a:rPr>
              <a:t>(</a:t>
            </a:r>
            <a:r>
              <a:rPr kumimoji="1" lang="en-US" altLang="zh-TW" sz="1400" b="0" i="0" u="none" strike="noStrike" kern="1200" cap="none" spc="0" normalizeH="0" baseline="0" noProof="0">
                <a:ln>
                  <a:noFill/>
                </a:ln>
                <a:solidFill>
                  <a:srgbClr val="000000"/>
                </a:solidFill>
                <a:effectLst/>
                <a:uLnTx/>
                <a:uFillTx/>
                <a:latin typeface="Arial" charset="0"/>
                <a:ea typeface="PMingLiU" pitchFamily="18" charset="-120"/>
                <a:cs typeface="+mn-cs"/>
              </a:rPr>
              <a:t>tạm lưu tài liệu</a:t>
            </a:r>
            <a:r>
              <a:rPr kumimoji="1" lang="vi-VN" altLang="zh-TW" sz="1400" b="0" i="0" u="none" strike="noStrike" kern="1200" cap="none" spc="0" normalizeH="0" baseline="0" noProof="0">
                <a:ln>
                  <a:noFill/>
                </a:ln>
                <a:solidFill>
                  <a:srgbClr val="000000"/>
                </a:solidFill>
                <a:effectLst/>
                <a:uLnTx/>
                <a:uFillTx/>
                <a:latin typeface="Arial" charset="0"/>
                <a:ea typeface="PMingLiU" pitchFamily="18" charset="-120"/>
                <a:cs typeface="+mn-cs"/>
              </a:rPr>
              <a:t>)</a:t>
            </a:r>
            <a:endParaRPr kumimoji="1" lang="zh-TW" altLang="en-US" sz="1400" b="0" i="0" u="none" strike="noStrike" kern="1200" cap="none" spc="0" normalizeH="0" baseline="0" noProof="0" dirty="0">
              <a:ln>
                <a:noFill/>
              </a:ln>
              <a:solidFill>
                <a:srgbClr val="000000"/>
              </a:solidFill>
              <a:effectLst/>
              <a:uLnTx/>
              <a:uFillTx/>
              <a:latin typeface="Arial" charset="0"/>
              <a:ea typeface="PMingLiU" pitchFamily="18" charset="-120"/>
              <a:cs typeface="+mn-cs"/>
            </a:endParaRPr>
          </a:p>
        </p:txBody>
      </p:sp>
      <p:sp>
        <p:nvSpPr>
          <p:cNvPr id="16" name="文字方塊 15"/>
          <p:cNvSpPr txBox="1"/>
          <p:nvPr/>
        </p:nvSpPr>
        <p:spPr>
          <a:xfrm>
            <a:off x="4876800" y="5791200"/>
            <a:ext cx="3810000" cy="533400"/>
          </a:xfrm>
          <a:prstGeom prst="rect">
            <a:avLst/>
          </a:prstGeom>
          <a:solidFill>
            <a:srgbClr val="FFFF00"/>
          </a:solidFill>
          <a:ln>
            <a:solidFill>
              <a:schemeClr val="tx1"/>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1" lang="en-US" altLang="zh-TW" sz="1400" b="0" i="0" u="none" strike="noStrike" kern="1200" cap="none" spc="0" normalizeH="0" baseline="0" noProof="0" dirty="0">
                <a:ln>
                  <a:noFill/>
                </a:ln>
                <a:solidFill>
                  <a:srgbClr val="000000"/>
                </a:solidFill>
                <a:effectLst/>
                <a:uLnTx/>
                <a:uFillTx/>
                <a:latin typeface="Arial" charset="0"/>
                <a:ea typeface="PMingLiU" pitchFamily="18" charset="-120"/>
                <a:cs typeface="+mn-cs"/>
              </a:rPr>
              <a:t>Send:</a:t>
            </a:r>
            <a:r>
              <a:rPr kumimoji="1" lang="zh-TW" altLang="en-US" sz="1400" b="0" i="0" u="none" strike="noStrike" kern="1200" cap="none" spc="0" normalizeH="0" baseline="0" noProof="0" dirty="0">
                <a:ln>
                  <a:noFill/>
                </a:ln>
                <a:solidFill>
                  <a:srgbClr val="000000"/>
                </a:solidFill>
                <a:effectLst/>
                <a:uLnTx/>
                <a:uFillTx/>
                <a:latin typeface="Arial" charset="0"/>
                <a:ea typeface="PMingLiU" pitchFamily="18" charset="-120"/>
                <a:cs typeface="+mn-cs"/>
              </a:rPr>
              <a:t>送到</a:t>
            </a:r>
            <a:r>
              <a:rPr kumimoji="1" lang="en-US" altLang="zh-TW" sz="1400" b="0" i="0" u="none" strike="noStrike" kern="1200" cap="none" spc="0" normalizeH="0" baseline="0" noProof="0" dirty="0">
                <a:ln>
                  <a:noFill/>
                </a:ln>
                <a:solidFill>
                  <a:srgbClr val="000000"/>
                </a:solidFill>
                <a:effectLst/>
                <a:uLnTx/>
                <a:uFillTx/>
                <a:latin typeface="Arial" charset="0"/>
                <a:ea typeface="PMingLiU" pitchFamily="18" charset="-120"/>
                <a:cs typeface="+mn-cs"/>
              </a:rPr>
              <a:t>Portal</a:t>
            </a:r>
            <a:r>
              <a:rPr kumimoji="1" lang="zh-TW" altLang="en-US" sz="1400" b="0" i="0" u="none" strike="noStrike" kern="1200" cap="none" spc="0" normalizeH="0" baseline="0" noProof="0" dirty="0">
                <a:ln>
                  <a:noFill/>
                </a:ln>
                <a:solidFill>
                  <a:srgbClr val="000000"/>
                </a:solidFill>
                <a:effectLst/>
                <a:uLnTx/>
                <a:uFillTx/>
                <a:latin typeface="Arial" charset="0"/>
                <a:ea typeface="PMingLiU" pitchFamily="18" charset="-120"/>
                <a:cs typeface="+mn-cs"/>
              </a:rPr>
              <a:t>由申請人跑制修廢流程</a:t>
            </a:r>
            <a:r>
              <a:rPr kumimoji="1" lang="vi-VN" altLang="zh-TW" sz="1400" b="0" i="0" u="none" strike="noStrike" kern="1200" cap="none" spc="0" normalizeH="0" baseline="0" noProof="0" dirty="0">
                <a:ln>
                  <a:noFill/>
                </a:ln>
                <a:solidFill>
                  <a:srgbClr val="000000"/>
                </a:solidFill>
                <a:effectLst/>
                <a:uLnTx/>
                <a:uFillTx/>
                <a:latin typeface="Arial" charset="0"/>
                <a:ea typeface="PMingLiU" pitchFamily="18" charset="-120"/>
                <a:cs typeface="+mn-cs"/>
              </a:rPr>
              <a:t>(gửi tới portal để chạy quy trình </a:t>
            </a:r>
            <a:r>
              <a:rPr kumimoji="1" lang="vi-VN" altLang="zh-TW" sz="1400" b="0" i="0" u="none" strike="noStrike" kern="1200" cap="none" spc="0" normalizeH="0" baseline="0" noProof="0">
                <a:ln>
                  <a:noFill/>
                </a:ln>
                <a:solidFill>
                  <a:srgbClr val="000000"/>
                </a:solidFill>
                <a:effectLst/>
                <a:uLnTx/>
                <a:uFillTx/>
                <a:latin typeface="Arial" charset="0"/>
                <a:ea typeface="PMingLiU" pitchFamily="18" charset="-120"/>
                <a:cs typeface="+mn-cs"/>
              </a:rPr>
              <a:t>sửa </a:t>
            </a:r>
            <a:r>
              <a:rPr kumimoji="1" lang="en-US" altLang="zh-TW" sz="1400" b="0" i="0" u="none" strike="noStrike" kern="1200" cap="none" spc="0" normalizeH="0" baseline="0" noProof="0">
                <a:ln>
                  <a:noFill/>
                </a:ln>
                <a:solidFill>
                  <a:srgbClr val="000000"/>
                </a:solidFill>
                <a:effectLst/>
                <a:uLnTx/>
                <a:uFillTx/>
                <a:latin typeface="Arial" charset="0"/>
                <a:ea typeface="PMingLiU" pitchFamily="18" charset="-120"/>
                <a:cs typeface="+mn-cs"/>
              </a:rPr>
              <a:t>đổi</a:t>
            </a:r>
            <a:r>
              <a:rPr kumimoji="1" lang="vi-VN" altLang="zh-TW" sz="1400" b="0" i="0" u="none" strike="noStrike" kern="1200" cap="none" spc="0" normalizeH="0" baseline="0" noProof="0">
                <a:ln>
                  <a:noFill/>
                </a:ln>
                <a:solidFill>
                  <a:srgbClr val="000000"/>
                </a:solidFill>
                <a:effectLst/>
                <a:uLnTx/>
                <a:uFillTx/>
                <a:latin typeface="Arial" charset="0"/>
                <a:ea typeface="PMingLiU" pitchFamily="18" charset="-120"/>
                <a:cs typeface="+mn-cs"/>
              </a:rPr>
              <a:t>)</a:t>
            </a:r>
            <a:endParaRPr kumimoji="1" lang="zh-TW" altLang="en-US" sz="1400" b="0" i="0" u="none" strike="noStrike" kern="1200" cap="none" spc="0" normalizeH="0" baseline="0" noProof="0" dirty="0">
              <a:ln>
                <a:noFill/>
              </a:ln>
              <a:solidFill>
                <a:srgbClr val="000000"/>
              </a:solidFill>
              <a:effectLst/>
              <a:uLnTx/>
              <a:uFillTx/>
              <a:latin typeface="Arial" charset="0"/>
              <a:ea typeface="PMingLiU" pitchFamily="18" charset="-120"/>
              <a:cs typeface="+mn-cs"/>
            </a:endParaRPr>
          </a:p>
        </p:txBody>
      </p:sp>
    </p:spTree>
    <p:extLst>
      <p:ext uri="{BB962C8B-B14F-4D97-AF65-F5344CB8AC3E}">
        <p14:creationId xmlns:p14="http://schemas.microsoft.com/office/powerpoint/2010/main" val="806104519"/>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p:cNvSpPr>
            <a:spLocks noGrp="1"/>
          </p:cNvSpPr>
          <p:nvPr>
            <p:ph type="title"/>
          </p:nvPr>
        </p:nvSpPr>
        <p:spPr>
          <a:xfrm>
            <a:off x="717698" y="114300"/>
            <a:ext cx="8121502" cy="609600"/>
          </a:xfrm>
        </p:spPr>
        <p:txBody>
          <a:bodyPr/>
          <a:lstStyle/>
          <a:p>
            <a:r>
              <a:rPr lang="en-US" altLang="zh-TW" sz="3200" b="1" dirty="0"/>
              <a:t>Portal</a:t>
            </a:r>
            <a:r>
              <a:rPr lang="zh-TW" altLang="en-US" sz="3200" b="1" dirty="0"/>
              <a:t>制修廢流程</a:t>
            </a:r>
            <a:r>
              <a:rPr lang="en-US" altLang="zh-TW" sz="3200" b="1" dirty="0"/>
              <a:t>(</a:t>
            </a:r>
            <a:r>
              <a:rPr lang="zh-TW" altLang="en-US" sz="3200" b="1" dirty="0"/>
              <a:t>新</a:t>
            </a:r>
            <a:r>
              <a:rPr lang="zh-TW" altLang="en-US" sz="3200" b="1"/>
              <a:t>增</a:t>
            </a:r>
            <a:r>
              <a:rPr lang="en-US" altLang="zh-TW" sz="3200" b="1"/>
              <a:t>)</a:t>
            </a:r>
            <a:br>
              <a:rPr lang="en-US" altLang="zh-TW" sz="3200" b="1"/>
            </a:br>
            <a:r>
              <a:rPr lang="en-US" altLang="zh-TW" sz="3200" b="1"/>
              <a:t>Quy trình tạo, sửa, hủy tài liệu portal(tạo mới)</a:t>
            </a:r>
            <a:endParaRPr lang="zh-TW" altLang="en-US" sz="3200" b="1" dirty="0"/>
          </a:p>
        </p:txBody>
      </p:sp>
      <p:sp>
        <p:nvSpPr>
          <p:cNvPr id="6" name="內容版面配置區 5"/>
          <p:cNvSpPr>
            <a:spLocks noGrp="1"/>
          </p:cNvSpPr>
          <p:nvPr>
            <p:ph idx="1"/>
          </p:nvPr>
        </p:nvSpPr>
        <p:spPr>
          <a:xfrm>
            <a:off x="685800" y="1066800"/>
            <a:ext cx="7772400" cy="990600"/>
          </a:xfrm>
        </p:spPr>
        <p:txBody>
          <a:bodyPr/>
          <a:lstStyle/>
          <a:p>
            <a:r>
              <a:rPr lang="en-US" altLang="zh-TW" sz="1400" dirty="0"/>
              <a:t>Portal</a:t>
            </a:r>
            <a:r>
              <a:rPr lang="zh-TW" altLang="en-US" sz="1400" dirty="0"/>
              <a:t>新增單是由</a:t>
            </a:r>
            <a:r>
              <a:rPr lang="en-US" altLang="zh-TW" sz="1400" dirty="0" err="1"/>
              <a:t>WebISO</a:t>
            </a:r>
            <a:r>
              <a:rPr lang="zh-TW" altLang="en-US" sz="1400" dirty="0"/>
              <a:t>拋轉過來的資料，若要修改資料必須退回申請人做表單取消回到</a:t>
            </a:r>
            <a:r>
              <a:rPr lang="en-US" altLang="zh-TW" sz="1400" dirty="0" err="1"/>
              <a:t>WebISO</a:t>
            </a:r>
            <a:r>
              <a:rPr lang="zh-TW" altLang="en-US" sz="1400"/>
              <a:t>修改 </a:t>
            </a:r>
            <a:r>
              <a:rPr lang="en-US" altLang="zh-TW" sz="1400"/>
              <a:t>đ</a:t>
            </a:r>
            <a:r>
              <a:rPr lang="vi-VN" altLang="zh-TW" sz="1400"/>
              <a:t>ơ</a:t>
            </a:r>
            <a:r>
              <a:rPr lang="en-US" altLang="zh-TW" sz="1400"/>
              <a:t>n tạo mới portal là tài liệu đ</a:t>
            </a:r>
            <a:r>
              <a:rPr lang="vi-VN" altLang="zh-TW" sz="1400"/>
              <a:t>ư</a:t>
            </a:r>
            <a:r>
              <a:rPr lang="en-US" altLang="zh-TW" sz="1400"/>
              <a:t>ợc gửi đến từ WebISO, nếu cần sửa đổi tài liệu thì return ng</a:t>
            </a:r>
            <a:r>
              <a:rPr lang="vi-VN" altLang="zh-TW" sz="1400"/>
              <a:t>ư</a:t>
            </a:r>
            <a:r>
              <a:rPr lang="en-US" altLang="zh-TW" sz="1400"/>
              <a:t>ời đăng ký để làm đ</a:t>
            </a:r>
            <a:r>
              <a:rPr lang="vi-VN" altLang="zh-TW" sz="1400"/>
              <a:t>ơ</a:t>
            </a:r>
            <a:r>
              <a:rPr lang="en-US" altLang="zh-TW" sz="1400"/>
              <a:t>n hủy, trả về WebISO sửa đổi</a:t>
            </a:r>
            <a:endParaRPr lang="en-US" altLang="zh-TW" sz="1400" dirty="0"/>
          </a:p>
          <a:p>
            <a:r>
              <a:rPr lang="zh-TW" altLang="en-US" sz="1400" dirty="0"/>
              <a:t>各關卡均可</a:t>
            </a:r>
            <a:r>
              <a:rPr lang="zh-TW" altLang="en-US" sz="1400"/>
              <a:t>加簽</a:t>
            </a:r>
            <a:r>
              <a:rPr lang="vi-VN" altLang="zh-TW" sz="1400"/>
              <a:t>Tất cả các cấp có thể được ký</a:t>
            </a:r>
            <a:endParaRPr lang="zh-TW" altLang="en-US" sz="1400" dirty="0"/>
          </a:p>
          <a:p>
            <a:endParaRPr lang="zh-TW" altLang="en-US" sz="1400" dirty="0"/>
          </a:p>
        </p:txBody>
      </p:sp>
      <p:sp>
        <p:nvSpPr>
          <p:cNvPr id="4" name="投影片編號版面配置區 3"/>
          <p:cNvSpPr>
            <a:spLocks noGrp="1"/>
          </p:cNvSpPr>
          <p:nvPr>
            <p:ph type="sldNum" sz="quarter" idx="10"/>
          </p:nvPr>
        </p:nvSpPr>
        <p:spPr/>
        <p:txBody>
          <a:bodyPr/>
          <a:lstStyle/>
          <a:p>
            <a:fld id="{A3477132-CC25-430A-9839-916FEFA8098F}" type="slidenum">
              <a:rPr lang="en-US" altLang="zh-TW" smtClean="0"/>
              <a:pPr/>
              <a:t>37</a:t>
            </a:fld>
            <a:endParaRPr lang="en-US" altLang="zh-TW"/>
          </a:p>
        </p:txBody>
      </p:sp>
      <p:pic>
        <p:nvPicPr>
          <p:cNvPr id="14338" name="Picture 2"/>
          <p:cNvPicPr>
            <a:picLocks noChangeAspect="1" noChangeArrowheads="1"/>
          </p:cNvPicPr>
          <p:nvPr/>
        </p:nvPicPr>
        <p:blipFill>
          <a:blip r:embed="rId2" cstate="print"/>
          <a:srcRect/>
          <a:stretch>
            <a:fillRect/>
          </a:stretch>
        </p:blipFill>
        <p:spPr bwMode="auto">
          <a:xfrm>
            <a:off x="990600" y="2236381"/>
            <a:ext cx="6400800" cy="4316819"/>
          </a:xfrm>
          <a:prstGeom prst="rect">
            <a:avLst/>
          </a:prstGeom>
          <a:noFill/>
          <a:ln w="9525">
            <a:noFill/>
            <a:miter lim="800000"/>
            <a:headEnd/>
            <a:tailEnd/>
          </a:ln>
        </p:spPr>
      </p:pic>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ChangeAspect="1" noChangeArrowheads="1"/>
          </p:cNvPicPr>
          <p:nvPr/>
        </p:nvPicPr>
        <p:blipFill>
          <a:blip r:embed="rId2" cstate="print"/>
          <a:srcRect/>
          <a:stretch>
            <a:fillRect/>
          </a:stretch>
        </p:blipFill>
        <p:spPr bwMode="auto">
          <a:xfrm>
            <a:off x="685800" y="3352800"/>
            <a:ext cx="8096250" cy="3505200"/>
          </a:xfrm>
          <a:prstGeom prst="rect">
            <a:avLst/>
          </a:prstGeom>
          <a:noFill/>
          <a:ln w="9525">
            <a:noFill/>
            <a:miter lim="800000"/>
            <a:headEnd/>
            <a:tailEnd/>
          </a:ln>
        </p:spPr>
      </p:pic>
      <p:sp>
        <p:nvSpPr>
          <p:cNvPr id="2" name="標題 1"/>
          <p:cNvSpPr>
            <a:spLocks noGrp="1"/>
          </p:cNvSpPr>
          <p:nvPr>
            <p:ph type="title"/>
          </p:nvPr>
        </p:nvSpPr>
        <p:spPr>
          <a:xfrm>
            <a:off x="685800" y="228599"/>
            <a:ext cx="7772400" cy="609600"/>
          </a:xfrm>
        </p:spPr>
        <p:txBody>
          <a:bodyPr/>
          <a:lstStyle/>
          <a:p>
            <a:r>
              <a:rPr lang="zh-TW" altLang="en-US" sz="2800" b="1" dirty="0">
                <a:solidFill>
                  <a:schemeClr val="bg1"/>
                </a:solidFill>
              </a:rPr>
              <a:t>文件廢止申請</a:t>
            </a:r>
            <a:br>
              <a:rPr lang="en-US" sz="2800">
                <a:solidFill>
                  <a:schemeClr val="bg1"/>
                </a:solidFill>
              </a:rPr>
            </a:br>
            <a:r>
              <a:rPr lang="en-US" sz="2800">
                <a:solidFill>
                  <a:schemeClr val="bg1"/>
                </a:solidFill>
                <a:latin typeface="arial" panose="020B0604020202020204" pitchFamily="34" charset="0"/>
              </a:rPr>
              <a:t>Đăng ký hủy bỏ tài liệu</a:t>
            </a:r>
            <a:endParaRPr lang="zh-TW" altLang="en-US" sz="2800" b="1" dirty="0">
              <a:solidFill>
                <a:schemeClr val="bg1"/>
              </a:solidFill>
            </a:endParaRPr>
          </a:p>
        </p:txBody>
      </p:sp>
      <p:sp>
        <p:nvSpPr>
          <p:cNvPr id="3" name="內容版面配置區 2"/>
          <p:cNvSpPr>
            <a:spLocks noGrp="1"/>
          </p:cNvSpPr>
          <p:nvPr>
            <p:ph idx="1"/>
          </p:nvPr>
        </p:nvSpPr>
        <p:spPr>
          <a:xfrm>
            <a:off x="685800" y="990600"/>
            <a:ext cx="7848600" cy="2743200"/>
          </a:xfrm>
        </p:spPr>
        <p:txBody>
          <a:bodyPr/>
          <a:lstStyle/>
          <a:p>
            <a:pPr marL="342900" lvl="1" indent="-342900">
              <a:buClr>
                <a:srgbClr val="FF3300"/>
              </a:buClr>
              <a:buFont typeface="Wingdings" pitchFamily="2" charset="2"/>
              <a:buChar char="n"/>
            </a:pPr>
            <a:r>
              <a:rPr lang="zh-TW" altLang="en-US" dirty="0"/>
              <a:t>文件廢止：</a:t>
            </a:r>
            <a:r>
              <a:rPr lang="en-US" dirty="0">
                <a:solidFill>
                  <a:srgbClr val="222222"/>
                </a:solidFill>
                <a:latin typeface="arial" panose="020B0604020202020204" pitchFamily="34" charset="0"/>
              </a:rPr>
              <a:t>Thu </a:t>
            </a:r>
            <a:r>
              <a:rPr lang="en-US" dirty="0" err="1">
                <a:solidFill>
                  <a:srgbClr val="222222"/>
                </a:solidFill>
                <a:latin typeface="arial" panose="020B0604020202020204" pitchFamily="34" charset="0"/>
              </a:rPr>
              <a:t>hồi</a:t>
            </a:r>
            <a:r>
              <a:rPr lang="en-US" dirty="0">
                <a:solidFill>
                  <a:srgbClr val="222222"/>
                </a:solidFill>
                <a:latin typeface="arial" panose="020B0604020202020204" pitchFamily="34" charset="0"/>
              </a:rPr>
              <a:t> </a:t>
            </a:r>
            <a:r>
              <a:rPr lang="en-US" dirty="0" err="1">
                <a:solidFill>
                  <a:srgbClr val="222222"/>
                </a:solidFill>
                <a:latin typeface="arial" panose="020B0604020202020204" pitchFamily="34" charset="0"/>
              </a:rPr>
              <a:t>tài</a:t>
            </a:r>
            <a:r>
              <a:rPr lang="en-US" dirty="0">
                <a:solidFill>
                  <a:srgbClr val="222222"/>
                </a:solidFill>
                <a:latin typeface="arial" panose="020B0604020202020204" pitchFamily="34" charset="0"/>
              </a:rPr>
              <a:t> </a:t>
            </a:r>
            <a:r>
              <a:rPr lang="en-US" dirty="0" err="1">
                <a:solidFill>
                  <a:srgbClr val="222222"/>
                </a:solidFill>
                <a:latin typeface="arial" panose="020B0604020202020204" pitchFamily="34" charset="0"/>
              </a:rPr>
              <a:t>liệu</a:t>
            </a:r>
            <a:r>
              <a:rPr lang="en-US" dirty="0">
                <a:solidFill>
                  <a:srgbClr val="222222"/>
                </a:solidFill>
                <a:latin typeface="arial" panose="020B0604020202020204" pitchFamily="34" charset="0"/>
              </a:rPr>
              <a:t>:</a:t>
            </a:r>
            <a:endParaRPr lang="en-US" altLang="zh-TW" dirty="0"/>
          </a:p>
          <a:p>
            <a:pPr marL="742950" lvl="2" indent="-342900">
              <a:buClr>
                <a:schemeClr val="accent2"/>
              </a:buClr>
              <a:buFont typeface="Wingdings" pitchFamily="2" charset="2"/>
              <a:buChar char="v"/>
            </a:pPr>
            <a:r>
              <a:rPr lang="zh-TW" altLang="en-US" dirty="0"/>
              <a:t>不可跨廠廢止，只能廢止本廠同一階文件，可做單份廢止或批量廢止</a:t>
            </a:r>
            <a:r>
              <a:rPr lang="zh-CN" altLang="en-US" dirty="0"/>
              <a:t>：</a:t>
            </a:r>
            <a:r>
              <a:rPr lang="en-US" altLang="zh-TW" dirty="0" err="1"/>
              <a:t>Không</a:t>
            </a:r>
            <a:r>
              <a:rPr lang="en-US" altLang="zh-TW" dirty="0"/>
              <a:t> </a:t>
            </a:r>
            <a:r>
              <a:rPr lang="en-US" altLang="zh-TW" err="1"/>
              <a:t>thể</a:t>
            </a:r>
            <a:r>
              <a:rPr lang="en-US" altLang="zh-TW"/>
              <a:t> hủy bỏ </a:t>
            </a:r>
            <a:r>
              <a:rPr lang="en-US" altLang="zh-TW" dirty="0" err="1"/>
              <a:t>giữa</a:t>
            </a:r>
            <a:r>
              <a:rPr lang="en-US" altLang="zh-TW" dirty="0"/>
              <a:t> </a:t>
            </a:r>
            <a:r>
              <a:rPr lang="en-US" altLang="zh-TW" dirty="0" err="1"/>
              <a:t>các</a:t>
            </a:r>
            <a:r>
              <a:rPr lang="en-US" altLang="zh-TW" dirty="0"/>
              <a:t> </a:t>
            </a:r>
            <a:r>
              <a:rPr lang="en-US" altLang="zh-TW" dirty="0" err="1"/>
              <a:t>nhà</a:t>
            </a:r>
            <a:r>
              <a:rPr lang="en-US" altLang="zh-TW" dirty="0"/>
              <a:t> </a:t>
            </a:r>
            <a:r>
              <a:rPr lang="en-US" altLang="zh-TW" dirty="0" err="1"/>
              <a:t>máy</a:t>
            </a:r>
            <a:r>
              <a:rPr lang="en-US" altLang="zh-TW" dirty="0"/>
              <a:t>, </a:t>
            </a:r>
            <a:r>
              <a:rPr lang="en-US" altLang="zh-TW" dirty="0" err="1"/>
              <a:t>chỉ</a:t>
            </a:r>
            <a:r>
              <a:rPr lang="en-US" altLang="zh-TW" dirty="0"/>
              <a:t> </a:t>
            </a:r>
            <a:r>
              <a:rPr lang="en-US" altLang="zh-TW" dirty="0" err="1"/>
              <a:t>có</a:t>
            </a:r>
            <a:r>
              <a:rPr lang="en-US" altLang="zh-TW" dirty="0"/>
              <a:t> </a:t>
            </a:r>
            <a:r>
              <a:rPr lang="en-US" altLang="zh-TW" err="1"/>
              <a:t>thể</a:t>
            </a:r>
            <a:r>
              <a:rPr lang="en-US" altLang="zh-TW"/>
              <a:t> hủy bỏ các </a:t>
            </a:r>
            <a:r>
              <a:rPr lang="en-US" altLang="zh-TW" dirty="0" err="1"/>
              <a:t>tài</a:t>
            </a:r>
            <a:r>
              <a:rPr lang="en-US" altLang="zh-TW" dirty="0"/>
              <a:t> </a:t>
            </a:r>
            <a:r>
              <a:rPr lang="en-US" altLang="zh-TW" dirty="0" err="1"/>
              <a:t>liệu</a:t>
            </a:r>
            <a:r>
              <a:rPr lang="en-US" altLang="zh-TW" dirty="0"/>
              <a:t> </a:t>
            </a:r>
            <a:r>
              <a:rPr lang="en-US" altLang="zh-TW" dirty="0" err="1"/>
              <a:t>cùng</a:t>
            </a:r>
            <a:r>
              <a:rPr lang="en-US" altLang="zh-TW" dirty="0"/>
              <a:t> </a:t>
            </a:r>
            <a:r>
              <a:rPr lang="en-US" altLang="zh-TW" dirty="0" err="1"/>
              <a:t>cấp</a:t>
            </a:r>
            <a:r>
              <a:rPr lang="en-US" altLang="zh-TW" dirty="0"/>
              <a:t> </a:t>
            </a:r>
            <a:r>
              <a:rPr lang="en-US" altLang="zh-TW" dirty="0" err="1"/>
              <a:t>của</a:t>
            </a:r>
            <a:r>
              <a:rPr lang="en-US" altLang="zh-TW" dirty="0"/>
              <a:t> </a:t>
            </a:r>
            <a:r>
              <a:rPr lang="en-US" altLang="zh-TW" dirty="0" err="1"/>
              <a:t>nhà</a:t>
            </a:r>
            <a:r>
              <a:rPr lang="en-US" altLang="zh-TW" dirty="0"/>
              <a:t> </a:t>
            </a:r>
            <a:r>
              <a:rPr lang="en-US" altLang="zh-TW" dirty="0" err="1"/>
              <a:t>máy</a:t>
            </a:r>
            <a:r>
              <a:rPr lang="en-US" altLang="zh-TW" dirty="0"/>
              <a:t>, </a:t>
            </a:r>
            <a:r>
              <a:rPr lang="en-US" altLang="zh-TW" dirty="0" err="1"/>
              <a:t>có</a:t>
            </a:r>
            <a:r>
              <a:rPr lang="en-US" altLang="zh-TW" dirty="0"/>
              <a:t> </a:t>
            </a:r>
            <a:r>
              <a:rPr lang="en-US" altLang="zh-TW" dirty="0" err="1"/>
              <a:t>thể</a:t>
            </a:r>
            <a:r>
              <a:rPr lang="en-US" altLang="zh-TW" dirty="0"/>
              <a:t> </a:t>
            </a:r>
            <a:r>
              <a:rPr lang="en-US" altLang="zh-TW" dirty="0" err="1"/>
              <a:t>hủy</a:t>
            </a:r>
            <a:r>
              <a:rPr lang="en-US" altLang="zh-TW" dirty="0"/>
              <a:t> </a:t>
            </a:r>
            <a:r>
              <a:rPr lang="en-US" altLang="zh-TW" dirty="0" err="1"/>
              <a:t>bỏ</a:t>
            </a:r>
            <a:r>
              <a:rPr lang="en-US" altLang="zh-TW" dirty="0"/>
              <a:t> </a:t>
            </a:r>
            <a:r>
              <a:rPr lang="en-US" altLang="zh-TW" err="1"/>
              <a:t>một</a:t>
            </a:r>
            <a:r>
              <a:rPr lang="en-US" altLang="zh-TW"/>
              <a:t> tài liệu </a:t>
            </a:r>
            <a:r>
              <a:rPr lang="en-US" altLang="zh-TW" dirty="0" err="1"/>
              <a:t>hoặc</a:t>
            </a:r>
            <a:r>
              <a:rPr lang="en-US" altLang="zh-TW" dirty="0"/>
              <a:t> </a:t>
            </a:r>
            <a:r>
              <a:rPr lang="en-US" altLang="zh-TW" dirty="0" err="1"/>
              <a:t>hủy</a:t>
            </a:r>
            <a:r>
              <a:rPr lang="en-US" altLang="zh-TW" dirty="0"/>
              <a:t> </a:t>
            </a:r>
            <a:r>
              <a:rPr lang="en-US" altLang="zh-TW" dirty="0" err="1"/>
              <a:t>bỏ</a:t>
            </a:r>
            <a:r>
              <a:rPr lang="en-US" altLang="zh-TW" dirty="0"/>
              <a:t> </a:t>
            </a:r>
            <a:r>
              <a:rPr lang="en-US" altLang="zh-TW" err="1"/>
              <a:t>hàng</a:t>
            </a:r>
            <a:r>
              <a:rPr lang="en-US" altLang="zh-TW"/>
              <a:t> </a:t>
            </a:r>
            <a:r>
              <a:rPr lang="vi-VN" altLang="zh-TW"/>
              <a:t>loạ</a:t>
            </a:r>
            <a:r>
              <a:rPr lang="en-US" altLang="zh-TW"/>
              <a:t>t.</a:t>
            </a:r>
            <a:r>
              <a:rPr lang="vi-VN" altLang="zh-TW"/>
              <a:t>                                        </a:t>
            </a:r>
            <a:r>
              <a:rPr lang="en-US" altLang="zh-TW" dirty="0"/>
              <a:t>.</a:t>
            </a:r>
            <a:r>
              <a:rPr lang="vi-VN" altLang="zh-TW" dirty="0"/>
              <a:t>                        </a:t>
            </a:r>
            <a:r>
              <a:rPr lang="zh-TW" altLang="en-US" sz="1600" dirty="0"/>
              <a:t>選擇文件類別、形態、階層，搜尋出可廢止文件</a:t>
            </a:r>
            <a:r>
              <a:rPr lang="vi-VN" altLang="zh-TW" sz="1600" dirty="0"/>
              <a:t>:</a:t>
            </a:r>
            <a:r>
              <a:rPr lang="en-US" altLang="zh-TW" dirty="0" err="1"/>
              <a:t>Chọn</a:t>
            </a:r>
            <a:r>
              <a:rPr lang="en-US" altLang="zh-TW" dirty="0"/>
              <a:t> </a:t>
            </a:r>
            <a:r>
              <a:rPr lang="en-US" altLang="zh-TW" dirty="0" err="1"/>
              <a:t>loại</a:t>
            </a:r>
            <a:r>
              <a:rPr lang="en-US" altLang="zh-TW" dirty="0"/>
              <a:t> </a:t>
            </a:r>
            <a:r>
              <a:rPr lang="en-US" altLang="zh-TW" dirty="0" err="1"/>
              <a:t>tài</a:t>
            </a:r>
            <a:r>
              <a:rPr lang="en-US" altLang="zh-TW" dirty="0"/>
              <a:t> </a:t>
            </a:r>
            <a:r>
              <a:rPr lang="en-US" altLang="zh-TW" dirty="0" err="1"/>
              <a:t>liệu</a:t>
            </a:r>
            <a:r>
              <a:rPr lang="en-US" altLang="zh-TW" dirty="0"/>
              <a:t>, </a:t>
            </a:r>
            <a:r>
              <a:rPr lang="en-US" altLang="zh-TW" dirty="0" err="1"/>
              <a:t>biểu</a:t>
            </a:r>
            <a:r>
              <a:rPr lang="en-US" altLang="zh-TW" dirty="0"/>
              <a:t> </a:t>
            </a:r>
            <a:r>
              <a:rPr lang="en-US" altLang="zh-TW" dirty="0" err="1"/>
              <a:t>mẫu</a:t>
            </a:r>
            <a:r>
              <a:rPr lang="en-US" altLang="zh-TW" dirty="0"/>
              <a:t>, </a:t>
            </a:r>
            <a:r>
              <a:rPr lang="en-US" altLang="zh-TW" dirty="0" err="1"/>
              <a:t>phân</a:t>
            </a:r>
            <a:r>
              <a:rPr lang="en-US" altLang="zh-TW" dirty="0"/>
              <a:t> </a:t>
            </a:r>
            <a:r>
              <a:rPr lang="en-US" altLang="zh-TW" dirty="0" err="1"/>
              <a:t>cấp</a:t>
            </a:r>
            <a:r>
              <a:rPr lang="en-US" altLang="zh-TW" dirty="0"/>
              <a:t>, </a:t>
            </a:r>
            <a:r>
              <a:rPr lang="en-US" altLang="zh-TW" dirty="0" err="1"/>
              <a:t>tìm</a:t>
            </a:r>
            <a:r>
              <a:rPr lang="en-US" altLang="zh-TW" dirty="0"/>
              <a:t> </a:t>
            </a:r>
            <a:r>
              <a:rPr lang="en-US" altLang="zh-TW" dirty="0" err="1"/>
              <a:t>kiếm</a:t>
            </a:r>
            <a:r>
              <a:rPr lang="en-US" altLang="zh-TW" dirty="0"/>
              <a:t> </a:t>
            </a:r>
            <a:r>
              <a:rPr lang="en-US" altLang="zh-TW" dirty="0" err="1"/>
              <a:t>các</a:t>
            </a:r>
            <a:r>
              <a:rPr lang="en-US" altLang="zh-TW" dirty="0"/>
              <a:t> </a:t>
            </a:r>
            <a:r>
              <a:rPr lang="en-US" altLang="zh-TW" dirty="0" err="1"/>
              <a:t>tài</a:t>
            </a:r>
            <a:r>
              <a:rPr lang="en-US" altLang="zh-TW" dirty="0"/>
              <a:t> </a:t>
            </a:r>
            <a:r>
              <a:rPr lang="en-US" altLang="zh-TW" dirty="0" err="1"/>
              <a:t>liệu</a:t>
            </a:r>
            <a:r>
              <a:rPr lang="en-US" altLang="zh-TW" dirty="0"/>
              <a:t> </a:t>
            </a:r>
            <a:r>
              <a:rPr lang="en-US" altLang="zh-TW" dirty="0" err="1"/>
              <a:t>có</a:t>
            </a:r>
            <a:r>
              <a:rPr lang="en-US" altLang="zh-TW" dirty="0"/>
              <a:t> </a:t>
            </a:r>
            <a:r>
              <a:rPr lang="en-US" altLang="zh-TW" dirty="0" err="1"/>
              <a:t>thể</a:t>
            </a:r>
            <a:r>
              <a:rPr lang="en-US" altLang="zh-TW" dirty="0"/>
              <a:t> </a:t>
            </a:r>
            <a:r>
              <a:rPr lang="en-US" altLang="zh-TW" dirty="0" err="1"/>
              <a:t>hủy</a:t>
            </a:r>
            <a:r>
              <a:rPr lang="en-US" altLang="zh-TW" dirty="0"/>
              <a:t> </a:t>
            </a:r>
            <a:r>
              <a:rPr lang="en-US" altLang="zh-TW" dirty="0" err="1"/>
              <a:t>bỏ</a:t>
            </a:r>
            <a:endParaRPr lang="en-US" altLang="zh-TW" sz="1600" dirty="0"/>
          </a:p>
          <a:p>
            <a:pPr lvl="1"/>
            <a:r>
              <a:rPr lang="zh-TW" altLang="en-US" sz="1600" dirty="0"/>
              <a:t>勾選要廢止的文件，按</a:t>
            </a:r>
            <a:r>
              <a:rPr lang="en-US" altLang="zh-TW" sz="1600" dirty="0"/>
              <a:t>【Repeal】</a:t>
            </a:r>
            <a:r>
              <a:rPr lang="zh-TW" altLang="en-US" sz="1600" dirty="0"/>
              <a:t>按鈕產生</a:t>
            </a:r>
            <a:r>
              <a:rPr lang="en-US" altLang="zh-TW" sz="1600" dirty="0"/>
              <a:t>Portal</a:t>
            </a:r>
            <a:r>
              <a:rPr lang="zh-TW" altLang="en-US" sz="1600" dirty="0"/>
              <a:t>會簽單，由發單人到</a:t>
            </a:r>
            <a:r>
              <a:rPr lang="en-US" altLang="zh-TW" sz="1600" dirty="0"/>
              <a:t>Portal</a:t>
            </a:r>
            <a:r>
              <a:rPr lang="zh-TW" altLang="en-US" sz="1600" dirty="0"/>
              <a:t>選擇會簽人員、申請原因後送出流</a:t>
            </a:r>
            <a:r>
              <a:rPr lang="zh-TW" altLang="en-US" sz="1600"/>
              <a:t>程</a:t>
            </a:r>
            <a:r>
              <a:rPr lang="vi-VN" altLang="zh-TW" sz="1600"/>
              <a:t>:</a:t>
            </a:r>
            <a:r>
              <a:rPr lang="en-US" altLang="zh-TW" sz="1600"/>
              <a:t>Tích vào </a:t>
            </a:r>
            <a:r>
              <a:rPr lang="vi-VN" altLang="zh-TW" sz="1600"/>
              <a:t>các </a:t>
            </a:r>
            <a:r>
              <a:rPr lang="vi-VN" altLang="zh-TW" sz="1600" dirty="0"/>
              <a:t>tập </a:t>
            </a:r>
            <a:r>
              <a:rPr lang="vi-VN" altLang="zh-TW" sz="1600"/>
              <a:t>tin </a:t>
            </a:r>
            <a:r>
              <a:rPr lang="en-US" altLang="zh-TW" sz="1600"/>
              <a:t>cần</a:t>
            </a:r>
            <a:r>
              <a:rPr lang="vi-VN" altLang="zh-TW" sz="1600"/>
              <a:t> </a:t>
            </a:r>
            <a:r>
              <a:rPr lang="vi-VN" altLang="zh-TW" sz="1600" dirty="0"/>
              <a:t>loại bỏ và Nhấn nút [Repeal] </a:t>
            </a:r>
            <a:r>
              <a:rPr lang="vi-VN" altLang="zh-TW" sz="1600"/>
              <a:t>để </a:t>
            </a:r>
            <a:r>
              <a:rPr lang="en-US" altLang="zh-TW" sz="1600"/>
              <a:t>tạo trình </a:t>
            </a:r>
            <a:r>
              <a:rPr lang="vi-VN" altLang="zh-TW" sz="1600"/>
              <a:t>ký Portal, </a:t>
            </a:r>
            <a:r>
              <a:rPr lang="en-US" altLang="zh-TW" sz="1600"/>
              <a:t>ng</a:t>
            </a:r>
            <a:r>
              <a:rPr lang="vi-VN" altLang="zh-TW" sz="1600"/>
              <a:t>ư</a:t>
            </a:r>
            <a:r>
              <a:rPr lang="en-US" altLang="zh-TW" sz="1600"/>
              <a:t>ời lập đ</a:t>
            </a:r>
            <a:r>
              <a:rPr lang="vi-VN" altLang="zh-TW" sz="1600"/>
              <a:t>ơ</a:t>
            </a:r>
            <a:r>
              <a:rPr lang="en-US" altLang="zh-TW" sz="1600"/>
              <a:t>n </a:t>
            </a:r>
            <a:r>
              <a:rPr lang="vi-VN" altLang="zh-TW" sz="1600"/>
              <a:t>chọn người ký</a:t>
            </a:r>
            <a:r>
              <a:rPr lang="en-US" altLang="zh-TW" sz="1600"/>
              <a:t> duyệt, lý do đăng ký trên portal rồi gửi đi </a:t>
            </a:r>
            <a:endParaRPr lang="vi-VN" altLang="zh-TW" sz="1600" dirty="0"/>
          </a:p>
          <a:p>
            <a:pPr lvl="1"/>
            <a:endParaRPr lang="en-US" altLang="zh-TW" sz="1600" dirty="0"/>
          </a:p>
        </p:txBody>
      </p:sp>
      <p:sp>
        <p:nvSpPr>
          <p:cNvPr id="4" name="投影片編號版面配置區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DCD39C0-D1F8-4C60-B1F5-29418070D256}" type="slidenum">
              <a:rPr kumimoji="1" lang="en-US" altLang="zh-TW" sz="1600" b="0" i="0" u="none" strike="noStrike" kern="1200" cap="none" spc="0" normalizeH="0" baseline="0" noProof="0" smtClean="0">
                <a:ln>
                  <a:noFill/>
                </a:ln>
                <a:solidFill>
                  <a:srgbClr val="FFFFFF"/>
                </a:solidFill>
                <a:effectLst/>
                <a:uLnTx/>
                <a:uFillTx/>
                <a:latin typeface="Arial"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38</a:t>
            </a:fld>
            <a:endParaRPr kumimoji="1" lang="en-US" altLang="zh-TW" sz="1600" b="0" i="0" u="none" strike="noStrike" kern="1200" cap="none" spc="0" normalizeH="0" baseline="0" noProof="0">
              <a:ln>
                <a:noFill/>
              </a:ln>
              <a:solidFill>
                <a:srgbClr val="FFFFFF"/>
              </a:solidFill>
              <a:effectLst/>
              <a:uLnTx/>
              <a:uFillTx/>
              <a:latin typeface="Arial" charset="0"/>
              <a:ea typeface="PMingLiU" pitchFamily="18" charset="-120"/>
              <a:cs typeface="+mn-cs"/>
            </a:endParaRPr>
          </a:p>
        </p:txBody>
      </p:sp>
      <p:sp>
        <p:nvSpPr>
          <p:cNvPr id="11" name="矩形 10"/>
          <p:cNvSpPr/>
          <p:nvPr/>
        </p:nvSpPr>
        <p:spPr>
          <a:xfrm>
            <a:off x="838200" y="6120809"/>
            <a:ext cx="762000"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1" lang="zh-TW" altLang="en-US" sz="1800" b="0" i="0" u="none" strike="noStrike" kern="1200" cap="none" spc="0" normalizeH="0" baseline="0" noProof="0">
              <a:ln>
                <a:noFill/>
              </a:ln>
              <a:solidFill>
                <a:srgbClr val="FFFFFF"/>
              </a:solidFill>
              <a:effectLst/>
              <a:uLnTx/>
              <a:uFillTx/>
              <a:latin typeface="Arial"/>
              <a:ea typeface="PMingLiU"/>
              <a:cs typeface="+mn-cs"/>
            </a:endParaRPr>
          </a:p>
        </p:txBody>
      </p:sp>
      <p:sp>
        <p:nvSpPr>
          <p:cNvPr id="16" name="矩形 15"/>
          <p:cNvSpPr/>
          <p:nvPr/>
        </p:nvSpPr>
        <p:spPr>
          <a:xfrm>
            <a:off x="7162800" y="4191000"/>
            <a:ext cx="533400" cy="3810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1" lang="zh-TW" altLang="en-US" sz="1800" b="0" i="0" u="none" strike="noStrike" kern="1200" cap="none" spc="0" normalizeH="0" baseline="0" noProof="0">
              <a:ln>
                <a:noFill/>
              </a:ln>
              <a:solidFill>
                <a:srgbClr val="FFFFFF"/>
              </a:solidFill>
              <a:effectLst/>
              <a:uLnTx/>
              <a:uFillTx/>
              <a:latin typeface="Arial"/>
              <a:ea typeface="PMingLiU"/>
              <a:cs typeface="+mn-cs"/>
            </a:endParaRPr>
          </a:p>
        </p:txBody>
      </p:sp>
      <p:sp>
        <p:nvSpPr>
          <p:cNvPr id="5" name="Rectangle 1">
            <a:extLst>
              <a:ext uri="{FF2B5EF4-FFF2-40B4-BE49-F238E27FC236}">
                <a16:creationId xmlns:a16="http://schemas.microsoft.com/office/drawing/2014/main" id="{6356813A-03D3-4A79-A844-22F20E00FA8D}"/>
              </a:ext>
            </a:extLst>
          </p:cNvPr>
          <p:cNvSpPr>
            <a:spLocks noChangeArrowheads="1"/>
          </p:cNvSpPr>
          <p:nvPr/>
        </p:nvSpPr>
        <p:spPr bwMode="auto">
          <a:xfrm>
            <a:off x="0" y="106125"/>
            <a:ext cx="65" cy="244949"/>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 rIns="0" bIns="-1587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vi-VN" altLang="en-US" sz="1800" b="0" i="0" u="none" strike="noStrike" kern="1200" cap="none" spc="0" normalizeH="0" baseline="0" noProof="0" dirty="0">
              <a:ln>
                <a:noFill/>
              </a:ln>
              <a:solidFill>
                <a:srgbClr val="000000"/>
              </a:solidFill>
              <a:effectLst/>
              <a:uLnTx/>
              <a:uFillTx/>
              <a:latin typeface="Arial" panose="020B0604020202020204" pitchFamily="34" charset="0"/>
              <a:ea typeface="PMingLiU" pitchFamily="18" charset="-120"/>
              <a:cs typeface="+mn-cs"/>
            </a:endParaRPr>
          </a:p>
        </p:txBody>
      </p:sp>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85799" y="304800"/>
            <a:ext cx="8064795" cy="609600"/>
          </a:xfrm>
        </p:spPr>
        <p:txBody>
          <a:bodyPr/>
          <a:lstStyle/>
          <a:p>
            <a:r>
              <a:rPr lang="en-US" altLang="zh-TW" sz="2800" b="1" dirty="0"/>
              <a:t>Portal</a:t>
            </a:r>
            <a:r>
              <a:rPr lang="zh-TW" altLang="en-US" sz="2800" b="1" dirty="0"/>
              <a:t>制修廢流程</a:t>
            </a:r>
            <a:r>
              <a:rPr lang="en-US" altLang="zh-TW" sz="2800" b="1" dirty="0"/>
              <a:t>(</a:t>
            </a:r>
            <a:r>
              <a:rPr lang="zh-TW" altLang="en-US" sz="2800" b="1" dirty="0"/>
              <a:t>廢止</a:t>
            </a:r>
            <a:r>
              <a:rPr lang="en-US" altLang="zh-TW" sz="2800" b="1"/>
              <a:t>)</a:t>
            </a:r>
            <a:r>
              <a:rPr lang="vi-VN" altLang="zh-TW" sz="2800" b="1"/>
              <a:t>:</a:t>
            </a:r>
            <a:br>
              <a:rPr lang="en-US" altLang="zh-TW" sz="2800" b="1"/>
            </a:br>
            <a:r>
              <a:rPr lang="en-US" altLang="zh-TW" sz="2800" b="1"/>
              <a:t>Q</a:t>
            </a:r>
            <a:r>
              <a:rPr lang="vi-VN" altLang="zh-TW" sz="2800" b="1"/>
              <a:t>uy trình </a:t>
            </a:r>
            <a:r>
              <a:rPr lang="en-US" altLang="zh-TW" sz="2800" b="1"/>
              <a:t>tạo, sửa , hủy tài liệu trên Portal</a:t>
            </a:r>
            <a:r>
              <a:rPr lang="vi-VN" altLang="zh-TW" sz="2800" b="1"/>
              <a:t>(</a:t>
            </a:r>
            <a:r>
              <a:rPr lang="en-US" altLang="zh-TW" sz="2800" b="1"/>
              <a:t>hủy bỏ</a:t>
            </a:r>
            <a:r>
              <a:rPr lang="vi-VN" altLang="zh-TW" sz="2800" b="1"/>
              <a:t>)</a:t>
            </a:r>
            <a:br>
              <a:rPr lang="en-US" altLang="zh-TW" sz="2800" b="1"/>
            </a:br>
            <a:endParaRPr lang="zh-TW" altLang="en-US" sz="2800" b="1" dirty="0">
              <a:solidFill>
                <a:schemeClr val="tx1"/>
              </a:solidFill>
            </a:endParaRPr>
          </a:p>
        </p:txBody>
      </p:sp>
      <p:sp>
        <p:nvSpPr>
          <p:cNvPr id="3" name="內容版面配置區 2"/>
          <p:cNvSpPr>
            <a:spLocks noGrp="1"/>
          </p:cNvSpPr>
          <p:nvPr>
            <p:ph idx="1"/>
          </p:nvPr>
        </p:nvSpPr>
        <p:spPr>
          <a:xfrm>
            <a:off x="960474" y="1066800"/>
            <a:ext cx="7772400" cy="990600"/>
          </a:xfrm>
        </p:spPr>
        <p:txBody>
          <a:bodyPr/>
          <a:lstStyle/>
          <a:p>
            <a:r>
              <a:rPr lang="zh-TW" altLang="en-US" sz="1800" dirty="0"/>
              <a:t>廢止會簽流程：</a:t>
            </a:r>
            <a:r>
              <a:rPr lang="en-US" sz="1800" b="0" dirty="0" err="1">
                <a:solidFill>
                  <a:srgbClr val="222222"/>
                </a:solidFill>
                <a:latin typeface="arial" panose="020B0604020202020204" pitchFamily="34" charset="0"/>
              </a:rPr>
              <a:t>quy</a:t>
            </a:r>
            <a:r>
              <a:rPr lang="en-US" sz="1800" b="0" dirty="0">
                <a:solidFill>
                  <a:srgbClr val="222222"/>
                </a:solidFill>
                <a:latin typeface="arial" panose="020B0604020202020204" pitchFamily="34" charset="0"/>
              </a:rPr>
              <a:t> </a:t>
            </a:r>
            <a:r>
              <a:rPr lang="en-US" sz="1800" b="0" dirty="0" err="1">
                <a:solidFill>
                  <a:srgbClr val="222222"/>
                </a:solidFill>
                <a:latin typeface="arial" panose="020B0604020202020204" pitchFamily="34" charset="0"/>
              </a:rPr>
              <a:t>trình</a:t>
            </a:r>
            <a:r>
              <a:rPr lang="en-US" sz="1800" b="0" dirty="0">
                <a:solidFill>
                  <a:srgbClr val="222222"/>
                </a:solidFill>
                <a:latin typeface="arial" panose="020B0604020202020204" pitchFamily="34" charset="0"/>
              </a:rPr>
              <a:t> </a:t>
            </a:r>
            <a:r>
              <a:rPr lang="en-US" sz="1800" b="0" dirty="0" err="1">
                <a:solidFill>
                  <a:srgbClr val="222222"/>
                </a:solidFill>
                <a:latin typeface="arial" panose="020B0604020202020204" pitchFamily="34" charset="0"/>
              </a:rPr>
              <a:t>ký</a:t>
            </a:r>
            <a:r>
              <a:rPr lang="en-US" sz="1800" b="0" dirty="0">
                <a:solidFill>
                  <a:srgbClr val="222222"/>
                </a:solidFill>
                <a:latin typeface="arial" panose="020B0604020202020204" pitchFamily="34" charset="0"/>
              </a:rPr>
              <a:t> đ</a:t>
            </a:r>
            <a:r>
              <a:rPr lang="vi-VN" sz="1800" b="0" dirty="0">
                <a:solidFill>
                  <a:srgbClr val="222222"/>
                </a:solidFill>
                <a:latin typeface="arial" panose="020B0604020202020204" pitchFamily="34" charset="0"/>
              </a:rPr>
              <a:t>ơ</a:t>
            </a:r>
            <a:r>
              <a:rPr lang="en-US" sz="1800" b="0" dirty="0">
                <a:solidFill>
                  <a:srgbClr val="222222"/>
                </a:solidFill>
                <a:latin typeface="arial" panose="020B0604020202020204" pitchFamily="34" charset="0"/>
              </a:rPr>
              <a:t>n </a:t>
            </a:r>
            <a:r>
              <a:rPr lang="en-US" sz="1800" b="0" dirty="0" err="1">
                <a:solidFill>
                  <a:srgbClr val="222222"/>
                </a:solidFill>
                <a:latin typeface="arial" panose="020B0604020202020204" pitchFamily="34" charset="0"/>
              </a:rPr>
              <a:t>xin</a:t>
            </a:r>
            <a:r>
              <a:rPr lang="en-US" sz="1800" b="0" dirty="0">
                <a:solidFill>
                  <a:srgbClr val="222222"/>
                </a:solidFill>
                <a:latin typeface="arial" panose="020B0604020202020204" pitchFamily="34" charset="0"/>
              </a:rPr>
              <a:t> </a:t>
            </a:r>
            <a:r>
              <a:rPr lang="en-US" sz="1800" b="0" dirty="0" err="1">
                <a:solidFill>
                  <a:srgbClr val="222222"/>
                </a:solidFill>
                <a:latin typeface="arial" panose="020B0604020202020204" pitchFamily="34" charset="0"/>
              </a:rPr>
              <a:t>hủy</a:t>
            </a:r>
            <a:r>
              <a:rPr lang="en-US" sz="1800" b="0" dirty="0">
                <a:solidFill>
                  <a:srgbClr val="222222"/>
                </a:solidFill>
                <a:latin typeface="arial" panose="020B0604020202020204" pitchFamily="34" charset="0"/>
              </a:rPr>
              <a:t> </a:t>
            </a:r>
            <a:r>
              <a:rPr lang="en-US" sz="1800" b="0" dirty="0" err="1">
                <a:solidFill>
                  <a:srgbClr val="222222"/>
                </a:solidFill>
                <a:latin typeface="arial" panose="020B0604020202020204" pitchFamily="34" charset="0"/>
              </a:rPr>
              <a:t>tài</a:t>
            </a:r>
            <a:r>
              <a:rPr lang="en-US" sz="1800" b="0" dirty="0">
                <a:solidFill>
                  <a:srgbClr val="222222"/>
                </a:solidFill>
                <a:latin typeface="arial" panose="020B0604020202020204" pitchFamily="34" charset="0"/>
              </a:rPr>
              <a:t> </a:t>
            </a:r>
            <a:r>
              <a:rPr lang="en-US" sz="1800" b="0" dirty="0" err="1">
                <a:solidFill>
                  <a:srgbClr val="222222"/>
                </a:solidFill>
                <a:latin typeface="arial" panose="020B0604020202020204" pitchFamily="34" charset="0"/>
              </a:rPr>
              <a:t>liệu</a:t>
            </a:r>
            <a:r>
              <a:rPr lang="en-US" sz="1800" b="0" dirty="0">
                <a:solidFill>
                  <a:srgbClr val="222222"/>
                </a:solidFill>
                <a:latin typeface="arial" panose="020B0604020202020204" pitchFamily="34" charset="0"/>
              </a:rPr>
              <a:t>:</a:t>
            </a:r>
            <a:endParaRPr lang="en-US" altLang="zh-TW" sz="1800" dirty="0"/>
          </a:p>
          <a:p>
            <a:pPr lvl="1"/>
            <a:r>
              <a:rPr lang="zh-TW" altLang="en-US" sz="1600" dirty="0"/>
              <a:t>在</a:t>
            </a:r>
            <a:r>
              <a:rPr lang="en-US" altLang="zh-TW" sz="1600" dirty="0"/>
              <a:t>Portal</a:t>
            </a:r>
            <a:r>
              <a:rPr lang="zh-TW" altLang="en-US" sz="1600" dirty="0"/>
              <a:t>填入申請原因及選擇會簽人員，會簽流程結束系統自動發佈</a:t>
            </a:r>
            <a:r>
              <a:rPr lang="vi-VN" altLang="zh-TW" sz="1600" dirty="0"/>
              <a:t>:</a:t>
            </a:r>
            <a:r>
              <a:rPr lang="vi-VN" sz="1600" dirty="0">
                <a:solidFill>
                  <a:srgbClr val="222222"/>
                </a:solidFill>
                <a:latin typeface="arial" panose="020B0604020202020204" pitchFamily="34" charset="0"/>
              </a:rPr>
              <a:t>Điền lý do </a:t>
            </a:r>
            <a:r>
              <a:rPr lang="en-US" sz="1600" dirty="0" err="1">
                <a:solidFill>
                  <a:srgbClr val="222222"/>
                </a:solidFill>
                <a:latin typeface="arial" panose="020B0604020202020204" pitchFamily="34" charset="0"/>
              </a:rPr>
              <a:t>đăng</a:t>
            </a:r>
            <a:r>
              <a:rPr lang="en-US" sz="1600" dirty="0">
                <a:solidFill>
                  <a:srgbClr val="222222"/>
                </a:solidFill>
                <a:latin typeface="arial" panose="020B0604020202020204" pitchFamily="34" charset="0"/>
              </a:rPr>
              <a:t> </a:t>
            </a:r>
            <a:r>
              <a:rPr lang="en-US" sz="1600" dirty="0" err="1">
                <a:solidFill>
                  <a:srgbClr val="222222"/>
                </a:solidFill>
                <a:latin typeface="arial" panose="020B0604020202020204" pitchFamily="34" charset="0"/>
              </a:rPr>
              <a:t>ký</a:t>
            </a:r>
            <a:r>
              <a:rPr lang="en-US" sz="1600" dirty="0">
                <a:solidFill>
                  <a:srgbClr val="222222"/>
                </a:solidFill>
                <a:latin typeface="arial" panose="020B0604020202020204" pitchFamily="34" charset="0"/>
              </a:rPr>
              <a:t> </a:t>
            </a:r>
            <a:r>
              <a:rPr lang="en-US" sz="1600" dirty="0" err="1">
                <a:solidFill>
                  <a:srgbClr val="222222"/>
                </a:solidFill>
                <a:latin typeface="arial" panose="020B0604020202020204" pitchFamily="34" charset="0"/>
              </a:rPr>
              <a:t>hủy</a:t>
            </a:r>
            <a:r>
              <a:rPr lang="en-US" sz="1600" dirty="0">
                <a:solidFill>
                  <a:srgbClr val="222222"/>
                </a:solidFill>
                <a:latin typeface="arial" panose="020B0604020202020204" pitchFamily="34" charset="0"/>
              </a:rPr>
              <a:t> </a:t>
            </a:r>
            <a:r>
              <a:rPr lang="vi-VN" sz="1600" dirty="0">
                <a:solidFill>
                  <a:srgbClr val="222222"/>
                </a:solidFill>
                <a:latin typeface="arial" panose="020B0604020202020204" pitchFamily="34" charset="0"/>
              </a:rPr>
              <a:t>trong Portal và chọn người sẽ ký</a:t>
            </a:r>
            <a:r>
              <a:rPr lang="en-US" sz="1600" dirty="0">
                <a:solidFill>
                  <a:srgbClr val="222222"/>
                </a:solidFill>
                <a:latin typeface="arial" panose="020B0604020202020204" pitchFamily="34" charset="0"/>
              </a:rPr>
              <a:t> đ</a:t>
            </a:r>
            <a:r>
              <a:rPr lang="vi-VN" sz="1600" dirty="0">
                <a:solidFill>
                  <a:srgbClr val="222222"/>
                </a:solidFill>
                <a:latin typeface="arial" panose="020B0604020202020204" pitchFamily="34" charset="0"/>
              </a:rPr>
              <a:t>ơ</a:t>
            </a:r>
            <a:r>
              <a:rPr lang="en-US" sz="1600" dirty="0">
                <a:solidFill>
                  <a:srgbClr val="222222"/>
                </a:solidFill>
                <a:latin typeface="arial" panose="020B0604020202020204" pitchFamily="34" charset="0"/>
              </a:rPr>
              <a:t>n</a:t>
            </a:r>
            <a:r>
              <a:rPr lang="vi-VN" sz="1600" dirty="0">
                <a:solidFill>
                  <a:srgbClr val="222222"/>
                </a:solidFill>
                <a:latin typeface="arial" panose="020B0604020202020204" pitchFamily="34" charset="0"/>
              </a:rPr>
              <a:t>.</a:t>
            </a:r>
            <a:endParaRPr lang="en-US" altLang="zh-TW" sz="1600" dirty="0"/>
          </a:p>
          <a:p>
            <a:endParaRPr lang="zh-TW" altLang="en-US" sz="1800" dirty="0"/>
          </a:p>
        </p:txBody>
      </p:sp>
      <p:sp>
        <p:nvSpPr>
          <p:cNvPr id="4" name="投影片編號版面配置區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DCD39C0-D1F8-4C60-B1F5-29418070D256}" type="slidenum">
              <a:rPr kumimoji="1" lang="en-US" altLang="zh-TW" sz="1600" b="0" i="0" u="none" strike="noStrike" kern="1200" cap="none" spc="0" normalizeH="0" baseline="0" noProof="0" smtClean="0">
                <a:ln>
                  <a:noFill/>
                </a:ln>
                <a:solidFill>
                  <a:srgbClr val="FFFFFF"/>
                </a:solidFill>
                <a:effectLst/>
                <a:uLnTx/>
                <a:uFillTx/>
                <a:latin typeface="Arial"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39</a:t>
            </a:fld>
            <a:endParaRPr kumimoji="1" lang="en-US" altLang="zh-TW" sz="1600" b="0" i="0" u="none" strike="noStrike" kern="1200" cap="none" spc="0" normalizeH="0" baseline="0" noProof="0">
              <a:ln>
                <a:noFill/>
              </a:ln>
              <a:solidFill>
                <a:srgbClr val="FFFFFF"/>
              </a:solidFill>
              <a:effectLst/>
              <a:uLnTx/>
              <a:uFillTx/>
              <a:latin typeface="Arial" charset="0"/>
              <a:ea typeface="PMingLiU" pitchFamily="18" charset="-120"/>
              <a:cs typeface="+mn-cs"/>
            </a:endParaRPr>
          </a:p>
        </p:txBody>
      </p:sp>
      <p:pic>
        <p:nvPicPr>
          <p:cNvPr id="15362" name="Picture 2"/>
          <p:cNvPicPr>
            <a:picLocks noChangeAspect="1" noChangeArrowheads="1"/>
          </p:cNvPicPr>
          <p:nvPr/>
        </p:nvPicPr>
        <p:blipFill>
          <a:blip r:embed="rId2" cstate="print"/>
          <a:srcRect/>
          <a:stretch>
            <a:fillRect/>
          </a:stretch>
        </p:blipFill>
        <p:spPr bwMode="auto">
          <a:xfrm>
            <a:off x="1449424" y="2724717"/>
            <a:ext cx="5721350" cy="4069488"/>
          </a:xfrm>
          <a:prstGeom prst="rect">
            <a:avLst/>
          </a:prstGeom>
          <a:noFill/>
          <a:ln w="9525">
            <a:noFill/>
            <a:miter lim="800000"/>
            <a:headEnd/>
            <a:tailEnd/>
          </a:ln>
        </p:spPr>
      </p:pic>
      <p:sp>
        <p:nvSpPr>
          <p:cNvPr id="7" name="矩形 6"/>
          <p:cNvSpPr/>
          <p:nvPr/>
        </p:nvSpPr>
        <p:spPr>
          <a:xfrm>
            <a:off x="2394096" y="4876800"/>
            <a:ext cx="4648200" cy="7620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1" lang="zh-TW" altLang="en-US" sz="1800" b="0" i="0" u="none" strike="noStrike" kern="1200" cap="none" spc="0" normalizeH="0" baseline="0" noProof="0">
              <a:ln>
                <a:noFill/>
              </a:ln>
              <a:solidFill>
                <a:srgbClr val="FFFFFF"/>
              </a:solidFill>
              <a:effectLst/>
              <a:uLnTx/>
              <a:uFillTx/>
              <a:latin typeface="Arial"/>
              <a:ea typeface="PMingLiU"/>
              <a:cs typeface="+mn-cs"/>
            </a:endParaRP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p:cNvSpPr>
            <a:spLocks noGrp="1"/>
          </p:cNvSpPr>
          <p:nvPr>
            <p:ph type="title"/>
          </p:nvPr>
        </p:nvSpPr>
        <p:spPr/>
        <p:txBody>
          <a:bodyPr/>
          <a:lstStyle/>
          <a:p>
            <a:r>
              <a:rPr lang="en-US" altLang="zh-TW" sz="3600" b="1" dirty="0"/>
              <a:t>ISO</a:t>
            </a:r>
            <a:r>
              <a:rPr lang="zh-TW" altLang="en-US" sz="3600" b="1" dirty="0"/>
              <a:t>文件</a:t>
            </a:r>
            <a:r>
              <a:rPr lang="zh-TW" altLang="en-US" sz="3600" b="1"/>
              <a:t>種類</a:t>
            </a:r>
            <a:r>
              <a:rPr lang="en-GB" altLang="zh-TW" sz="3600" b="1"/>
              <a:t>Các loại tài liệu ISO</a:t>
            </a:r>
            <a:endParaRPr lang="zh-TW" altLang="en-US" sz="3600" b="1" dirty="0"/>
          </a:p>
        </p:txBody>
      </p:sp>
      <p:sp>
        <p:nvSpPr>
          <p:cNvPr id="3" name="直排文字版面配置區 2"/>
          <p:cNvSpPr>
            <a:spLocks noGrp="1"/>
          </p:cNvSpPr>
          <p:nvPr>
            <p:ph idx="1"/>
          </p:nvPr>
        </p:nvSpPr>
        <p:spPr>
          <a:xfrm>
            <a:off x="457200" y="1142999"/>
            <a:ext cx="8229600" cy="5256311"/>
          </a:xfrm>
        </p:spPr>
        <p:txBody>
          <a:bodyPr/>
          <a:lstStyle/>
          <a:p>
            <a:r>
              <a:rPr lang="en-US" altLang="zh-TW" sz="1400" dirty="0"/>
              <a:t>ISO</a:t>
            </a:r>
            <a:r>
              <a:rPr lang="zh-TW" altLang="en-US" sz="1400" dirty="0"/>
              <a:t>文件：由廠內同仁負責撰寫制訂的文件</a:t>
            </a:r>
            <a:endParaRPr lang="en-GB" altLang="zh-TW" sz="1400" dirty="0"/>
          </a:p>
          <a:p>
            <a:pPr marL="0" indent="0">
              <a:buNone/>
            </a:pPr>
            <a:r>
              <a:rPr lang="en-GB" altLang="zh-TW" sz="1400" dirty="0" err="1"/>
              <a:t>Tài</a:t>
            </a:r>
            <a:r>
              <a:rPr lang="en-GB" altLang="zh-TW" sz="1400" dirty="0"/>
              <a:t> </a:t>
            </a:r>
            <a:r>
              <a:rPr lang="en-GB" altLang="zh-TW" sz="1400" dirty="0" err="1"/>
              <a:t>liệu</a:t>
            </a:r>
            <a:r>
              <a:rPr lang="en-GB" altLang="zh-TW" sz="1400" dirty="0"/>
              <a:t> ISO: </a:t>
            </a:r>
            <a:r>
              <a:rPr lang="en-GB" altLang="zh-TW" sz="1400" dirty="0" err="1"/>
              <a:t>tài</a:t>
            </a:r>
            <a:r>
              <a:rPr lang="en-GB" altLang="zh-TW" sz="1400" dirty="0"/>
              <a:t> </a:t>
            </a:r>
            <a:r>
              <a:rPr lang="en-GB" altLang="zh-TW" sz="1400" dirty="0" err="1"/>
              <a:t>liệu</a:t>
            </a:r>
            <a:r>
              <a:rPr lang="en-GB" altLang="zh-TW" sz="1400" dirty="0"/>
              <a:t> do </a:t>
            </a:r>
            <a:r>
              <a:rPr lang="en-GB" altLang="zh-TW" sz="1400" dirty="0" err="1"/>
              <a:t>nhân</a:t>
            </a:r>
            <a:r>
              <a:rPr lang="en-GB" altLang="zh-TW" sz="1400" dirty="0"/>
              <a:t> </a:t>
            </a:r>
            <a:r>
              <a:rPr lang="en-GB" altLang="zh-TW" sz="1400" dirty="0" err="1"/>
              <a:t>viên</a:t>
            </a:r>
            <a:r>
              <a:rPr lang="en-GB" altLang="zh-TW" sz="1400" dirty="0"/>
              <a:t> </a:t>
            </a:r>
            <a:r>
              <a:rPr lang="en-GB" altLang="zh-TW" sz="1400" dirty="0" err="1"/>
              <a:t>nhà</a:t>
            </a:r>
            <a:r>
              <a:rPr lang="en-GB" altLang="zh-TW" sz="1400" dirty="0"/>
              <a:t> </a:t>
            </a:r>
            <a:r>
              <a:rPr lang="en-GB" altLang="zh-TW" sz="1400" dirty="0" err="1"/>
              <a:t>máy</a:t>
            </a:r>
            <a:r>
              <a:rPr lang="en-GB" altLang="zh-TW" sz="1400" dirty="0"/>
              <a:t> </a:t>
            </a:r>
            <a:r>
              <a:rPr lang="en-GB" altLang="zh-TW" sz="1400" dirty="0" err="1"/>
              <a:t>viết</a:t>
            </a:r>
            <a:r>
              <a:rPr lang="vi-VN" altLang="zh-TW" sz="1400" dirty="0"/>
              <a:t> dựa theo tiêu chuẩn của ISO</a:t>
            </a:r>
            <a:endParaRPr lang="en-US" altLang="zh-TW" sz="1400" dirty="0"/>
          </a:p>
          <a:p>
            <a:pPr lvl="1">
              <a:lnSpc>
                <a:spcPct val="150000"/>
              </a:lnSpc>
              <a:buClr>
                <a:schemeClr val="accent6"/>
              </a:buClr>
              <a:buFont typeface="Wingdings" pitchFamily="2" charset="2"/>
              <a:buChar char=""/>
            </a:pPr>
            <a:r>
              <a:rPr lang="zh-TW" altLang="en-US" sz="1400" dirty="0">
                <a:latin typeface="微软雅黑" pitchFamily="34" charset="-122"/>
                <a:ea typeface="微软雅黑" pitchFamily="34" charset="-122"/>
              </a:rPr>
              <a:t>品質及有害物質</a:t>
            </a:r>
            <a:r>
              <a:rPr lang="en-US" altLang="zh-TW" sz="1400" dirty="0">
                <a:latin typeface="微软雅黑" pitchFamily="34" charset="-122"/>
                <a:ea typeface="微软雅黑" pitchFamily="34" charset="-122"/>
              </a:rPr>
              <a:t>(ISO9001,TL9000,HSPM)</a:t>
            </a:r>
            <a:r>
              <a:rPr lang="zh-TW" altLang="en-US" sz="1400" b="0" dirty="0">
                <a:latin typeface="微软雅黑" pitchFamily="34" charset="-122"/>
                <a:ea typeface="微软雅黑" pitchFamily="34" charset="-122"/>
              </a:rPr>
              <a:t>：</a:t>
            </a:r>
            <a:r>
              <a:rPr lang="zh-TW" altLang="en-US" sz="1400" dirty="0">
                <a:latin typeface="微软雅黑" pitchFamily="34" charset="-122"/>
                <a:ea typeface="微软雅黑" pitchFamily="34" charset="-122"/>
              </a:rPr>
              <a:t>全集團開放分成</a:t>
            </a:r>
            <a:r>
              <a:rPr lang="en-US" altLang="zh-TW" sz="1400" dirty="0">
                <a:latin typeface="微软雅黑" pitchFamily="34" charset="-122"/>
                <a:ea typeface="微软雅黑" pitchFamily="34" charset="-122"/>
              </a:rPr>
              <a:t>1~4</a:t>
            </a:r>
            <a:r>
              <a:rPr lang="zh-TW" altLang="en-US" sz="1400" dirty="0">
                <a:latin typeface="微软雅黑" pitchFamily="34" charset="-122"/>
                <a:ea typeface="微软雅黑" pitchFamily="34" charset="-122"/>
              </a:rPr>
              <a:t>階，</a:t>
            </a:r>
            <a:r>
              <a:rPr lang="en-US" altLang="zh-TW" sz="1400" dirty="0">
                <a:latin typeface="微软雅黑" pitchFamily="34" charset="-122"/>
                <a:ea typeface="微软雅黑" pitchFamily="34" charset="-122"/>
              </a:rPr>
              <a:t>3</a:t>
            </a:r>
            <a:r>
              <a:rPr lang="zh-TW" altLang="en-US" sz="1400" b="0" dirty="0">
                <a:latin typeface="微软雅黑" pitchFamily="34" charset="-122"/>
                <a:ea typeface="微软雅黑" pitchFamily="34" charset="-122"/>
              </a:rPr>
              <a:t>階底下有小分類</a:t>
            </a:r>
            <a:endParaRPr lang="en-GB" altLang="zh-TW" sz="1400" b="0" dirty="0">
              <a:latin typeface="微软雅黑" pitchFamily="34" charset="-122"/>
              <a:ea typeface="微软雅黑" pitchFamily="34" charset="-122"/>
            </a:endParaRPr>
          </a:p>
          <a:p>
            <a:pPr lvl="2">
              <a:lnSpc>
                <a:spcPct val="150000"/>
              </a:lnSpc>
              <a:buClr>
                <a:schemeClr val="accent6"/>
              </a:buClr>
              <a:buNone/>
            </a:pPr>
            <a:r>
              <a:rPr lang="en-GB" altLang="zh-TW" sz="1400" dirty="0" err="1">
                <a:latin typeface="微软雅黑" pitchFamily="34" charset="-122"/>
                <a:ea typeface="微软雅黑" pitchFamily="34" charset="-122"/>
              </a:rPr>
              <a:t>Chất</a:t>
            </a:r>
            <a:r>
              <a:rPr lang="en-GB" altLang="zh-TW" sz="1400" dirty="0">
                <a:latin typeface="微软雅黑" pitchFamily="34" charset="-122"/>
                <a:ea typeface="微软雅黑" pitchFamily="34" charset="-122"/>
              </a:rPr>
              <a:t> l</a:t>
            </a:r>
            <a:r>
              <a:rPr lang="vi-VN" altLang="zh-TW" sz="1400" dirty="0">
                <a:latin typeface="微软雅黑" pitchFamily="34" charset="-122"/>
                <a:ea typeface="微软雅黑" pitchFamily="34" charset="-122"/>
              </a:rPr>
              <a:t>ư</a:t>
            </a:r>
            <a:r>
              <a:rPr lang="en-GB" altLang="zh-TW" sz="1400" dirty="0" err="1">
                <a:latin typeface="微软雅黑" pitchFamily="34" charset="-122"/>
                <a:ea typeface="微软雅黑" pitchFamily="34" charset="-122"/>
              </a:rPr>
              <a:t>ợng</a:t>
            </a:r>
            <a:r>
              <a:rPr lang="en-GB" altLang="zh-TW" sz="1400" dirty="0">
                <a:latin typeface="微软雅黑" pitchFamily="34" charset="-122"/>
                <a:ea typeface="微软雅黑" pitchFamily="34" charset="-122"/>
              </a:rPr>
              <a:t> </a:t>
            </a:r>
            <a:r>
              <a:rPr lang="en-GB" altLang="zh-TW" sz="1400" dirty="0" err="1">
                <a:latin typeface="微软雅黑" pitchFamily="34" charset="-122"/>
                <a:ea typeface="微软雅黑" pitchFamily="34" charset="-122"/>
              </a:rPr>
              <a:t>sản</a:t>
            </a:r>
            <a:r>
              <a:rPr lang="en-GB" altLang="zh-TW" sz="1400" dirty="0">
                <a:latin typeface="微软雅黑" pitchFamily="34" charset="-122"/>
                <a:ea typeface="微软雅黑" pitchFamily="34" charset="-122"/>
              </a:rPr>
              <a:t> </a:t>
            </a:r>
            <a:r>
              <a:rPr lang="en-GB" altLang="zh-TW" sz="1400" dirty="0" err="1">
                <a:latin typeface="微软雅黑" pitchFamily="34" charset="-122"/>
                <a:ea typeface="微软雅黑" pitchFamily="34" charset="-122"/>
              </a:rPr>
              <a:t>phẩm</a:t>
            </a:r>
            <a:r>
              <a:rPr lang="en-GB" altLang="zh-TW" sz="1400" dirty="0">
                <a:latin typeface="微软雅黑" pitchFamily="34" charset="-122"/>
                <a:ea typeface="微软雅黑" pitchFamily="34" charset="-122"/>
              </a:rPr>
              <a:t> </a:t>
            </a:r>
            <a:r>
              <a:rPr lang="en-GB" altLang="zh-TW" sz="1400" dirty="0" err="1">
                <a:latin typeface="微软雅黑" pitchFamily="34" charset="-122"/>
                <a:ea typeface="微软雅黑" pitchFamily="34" charset="-122"/>
              </a:rPr>
              <a:t>và</a:t>
            </a:r>
            <a:r>
              <a:rPr lang="en-GB" altLang="zh-TW" sz="1400" dirty="0">
                <a:latin typeface="微软雅黑" pitchFamily="34" charset="-122"/>
                <a:ea typeface="微软雅黑" pitchFamily="34" charset="-122"/>
              </a:rPr>
              <a:t> </a:t>
            </a:r>
            <a:r>
              <a:rPr lang="en-GB" altLang="zh-TW" sz="1400" dirty="0" err="1">
                <a:latin typeface="微软雅黑" pitchFamily="34" charset="-122"/>
                <a:ea typeface="微软雅黑" pitchFamily="34" charset="-122"/>
              </a:rPr>
              <a:t>những</a:t>
            </a:r>
            <a:r>
              <a:rPr lang="en-GB" altLang="zh-TW" sz="1400" dirty="0">
                <a:latin typeface="微软雅黑" pitchFamily="34" charset="-122"/>
                <a:ea typeface="微软雅黑" pitchFamily="34" charset="-122"/>
              </a:rPr>
              <a:t> </a:t>
            </a:r>
            <a:r>
              <a:rPr lang="en-GB" altLang="zh-TW" sz="1400" dirty="0" err="1">
                <a:latin typeface="微软雅黑" pitchFamily="34" charset="-122"/>
                <a:ea typeface="微软雅黑" pitchFamily="34" charset="-122"/>
              </a:rPr>
              <a:t>chất</a:t>
            </a:r>
            <a:r>
              <a:rPr lang="en-GB" altLang="zh-TW" sz="1400" dirty="0">
                <a:latin typeface="微软雅黑" pitchFamily="34" charset="-122"/>
                <a:ea typeface="微软雅黑" pitchFamily="34" charset="-122"/>
              </a:rPr>
              <a:t> </a:t>
            </a:r>
            <a:r>
              <a:rPr lang="en-GB" altLang="zh-TW" sz="1400" dirty="0" err="1">
                <a:latin typeface="微软雅黑" pitchFamily="34" charset="-122"/>
                <a:ea typeface="微软雅黑" pitchFamily="34" charset="-122"/>
              </a:rPr>
              <a:t>độc</a:t>
            </a:r>
            <a:r>
              <a:rPr lang="en-GB" altLang="zh-TW" sz="1400" dirty="0">
                <a:latin typeface="微软雅黑" pitchFamily="34" charset="-122"/>
                <a:ea typeface="微软雅黑" pitchFamily="34" charset="-122"/>
              </a:rPr>
              <a:t> </a:t>
            </a:r>
            <a:r>
              <a:rPr lang="en-GB" altLang="zh-TW" sz="1400" dirty="0" err="1">
                <a:latin typeface="微软雅黑" pitchFamily="34" charset="-122"/>
                <a:ea typeface="微软雅黑" pitchFamily="34" charset="-122"/>
              </a:rPr>
              <a:t>hại</a:t>
            </a:r>
            <a:r>
              <a:rPr lang="en-GB" altLang="zh-TW" sz="1400" dirty="0">
                <a:latin typeface="微软雅黑" pitchFamily="34" charset="-122"/>
                <a:ea typeface="微软雅黑" pitchFamily="34" charset="-122"/>
              </a:rPr>
              <a:t>(</a:t>
            </a:r>
            <a:r>
              <a:rPr lang="en-US" altLang="zh-TW" sz="1400" dirty="0">
                <a:latin typeface="微软雅黑" pitchFamily="34" charset="-122"/>
                <a:ea typeface="微软雅黑" pitchFamily="34" charset="-122"/>
              </a:rPr>
              <a:t>ISO9001,TL9000,HSPM): m</a:t>
            </a:r>
            <a:r>
              <a:rPr lang="en-GB" altLang="zh-TW" sz="1400" dirty="0">
                <a:latin typeface="微软雅黑" pitchFamily="34" charset="-122"/>
                <a:ea typeface="微软雅黑" pitchFamily="34" charset="-122"/>
              </a:rPr>
              <a:t>ở </a:t>
            </a:r>
            <a:r>
              <a:rPr lang="en-GB" altLang="zh-TW" sz="1400" dirty="0" err="1">
                <a:latin typeface="微软雅黑" pitchFamily="34" charset="-122"/>
                <a:ea typeface="微软雅黑" pitchFamily="34" charset="-122"/>
              </a:rPr>
              <a:t>cho</a:t>
            </a:r>
            <a:r>
              <a:rPr lang="en-GB" altLang="zh-TW" sz="1400" dirty="0">
                <a:latin typeface="微软雅黑" pitchFamily="34" charset="-122"/>
                <a:ea typeface="微软雅黑" pitchFamily="34" charset="-122"/>
              </a:rPr>
              <a:t> </a:t>
            </a:r>
            <a:r>
              <a:rPr lang="en-GB" altLang="zh-TW" sz="1400" dirty="0" err="1">
                <a:latin typeface="微软雅黑" pitchFamily="34" charset="-122"/>
                <a:ea typeface="微软雅黑" pitchFamily="34" charset="-122"/>
              </a:rPr>
              <a:t>toàn</a:t>
            </a:r>
            <a:r>
              <a:rPr lang="en-GB" altLang="zh-TW" sz="1400" dirty="0">
                <a:latin typeface="微软雅黑" pitchFamily="34" charset="-122"/>
                <a:ea typeface="微软雅黑" pitchFamily="34" charset="-122"/>
              </a:rPr>
              <a:t> </a:t>
            </a:r>
            <a:r>
              <a:rPr lang="en-GB" altLang="zh-TW" sz="1400" dirty="0" err="1">
                <a:latin typeface="微软雅黑" pitchFamily="34" charset="-122"/>
                <a:ea typeface="微软雅黑" pitchFamily="34" charset="-122"/>
              </a:rPr>
              <a:t>bộ</a:t>
            </a:r>
            <a:r>
              <a:rPr lang="en-GB" altLang="zh-TW" sz="1400" dirty="0">
                <a:latin typeface="微软雅黑" pitchFamily="34" charset="-122"/>
                <a:ea typeface="微软雅黑" pitchFamily="34" charset="-122"/>
              </a:rPr>
              <a:t> </a:t>
            </a:r>
            <a:r>
              <a:rPr lang="en-GB" altLang="zh-TW" sz="1400" dirty="0" err="1">
                <a:latin typeface="微软雅黑" pitchFamily="34" charset="-122"/>
                <a:ea typeface="微软雅黑" pitchFamily="34" charset="-122"/>
              </a:rPr>
              <a:t>tập</a:t>
            </a:r>
            <a:r>
              <a:rPr lang="en-GB" altLang="zh-TW" sz="1400" dirty="0">
                <a:latin typeface="微软雅黑" pitchFamily="34" charset="-122"/>
                <a:ea typeface="微软雅黑" pitchFamily="34" charset="-122"/>
              </a:rPr>
              <a:t> </a:t>
            </a:r>
            <a:r>
              <a:rPr lang="en-GB" altLang="zh-TW" sz="1400" dirty="0" err="1">
                <a:latin typeface="微软雅黑" pitchFamily="34" charset="-122"/>
                <a:ea typeface="微软雅黑" pitchFamily="34" charset="-122"/>
              </a:rPr>
              <a:t>đoàn</a:t>
            </a:r>
            <a:r>
              <a:rPr lang="en-GB" altLang="zh-TW" sz="1400" dirty="0">
                <a:latin typeface="微软雅黑" pitchFamily="34" charset="-122"/>
                <a:ea typeface="微软雅黑" pitchFamily="34" charset="-122"/>
              </a:rPr>
              <a:t>, </a:t>
            </a:r>
            <a:r>
              <a:rPr lang="en-GB" altLang="zh-TW" sz="1400" dirty="0" err="1">
                <a:latin typeface="微软雅黑" pitchFamily="34" charset="-122"/>
                <a:ea typeface="微软雅黑" pitchFamily="34" charset="-122"/>
              </a:rPr>
              <a:t>phân</a:t>
            </a:r>
            <a:r>
              <a:rPr lang="en-GB" altLang="zh-TW" sz="1400" dirty="0">
                <a:latin typeface="微软雅黑" pitchFamily="34" charset="-122"/>
                <a:ea typeface="微软雅黑" pitchFamily="34" charset="-122"/>
              </a:rPr>
              <a:t> </a:t>
            </a:r>
            <a:r>
              <a:rPr lang="en-GB" altLang="zh-TW" sz="1400" dirty="0" err="1">
                <a:latin typeface="微软雅黑" pitchFamily="34" charset="-122"/>
                <a:ea typeface="微软雅黑" pitchFamily="34" charset="-122"/>
              </a:rPr>
              <a:t>làm</a:t>
            </a:r>
            <a:r>
              <a:rPr lang="en-GB" altLang="zh-TW" sz="1400" dirty="0">
                <a:latin typeface="微软雅黑" pitchFamily="34" charset="-122"/>
                <a:ea typeface="微软雅黑" pitchFamily="34" charset="-122"/>
              </a:rPr>
              <a:t> 4 </a:t>
            </a:r>
            <a:r>
              <a:rPr lang="en-GB" altLang="zh-TW" sz="1400" dirty="0" err="1">
                <a:latin typeface="微软雅黑" pitchFamily="34" charset="-122"/>
                <a:ea typeface="微软雅黑" pitchFamily="34" charset="-122"/>
              </a:rPr>
              <a:t>tầng</a:t>
            </a:r>
            <a:r>
              <a:rPr lang="en-GB" altLang="zh-TW" sz="1400" dirty="0">
                <a:latin typeface="微软雅黑" pitchFamily="34" charset="-122"/>
                <a:ea typeface="微软雅黑" pitchFamily="34" charset="-122"/>
              </a:rPr>
              <a:t>, </a:t>
            </a:r>
            <a:r>
              <a:rPr lang="en-GB" altLang="zh-TW" sz="1400" dirty="0" err="1">
                <a:latin typeface="微软雅黑" pitchFamily="34" charset="-122"/>
                <a:ea typeface="微软雅黑" pitchFamily="34" charset="-122"/>
              </a:rPr>
              <a:t>tầng</a:t>
            </a:r>
            <a:r>
              <a:rPr lang="en-GB" altLang="zh-TW" sz="1400" dirty="0">
                <a:latin typeface="微软雅黑" pitchFamily="34" charset="-122"/>
                <a:ea typeface="微软雅黑" pitchFamily="34" charset="-122"/>
              </a:rPr>
              <a:t> 3 </a:t>
            </a:r>
            <a:r>
              <a:rPr lang="en-GB" altLang="zh-TW" sz="1400" dirty="0" err="1">
                <a:latin typeface="微软雅黑" pitchFamily="34" charset="-122"/>
                <a:ea typeface="微软雅黑" pitchFamily="34" charset="-122"/>
              </a:rPr>
              <a:t>lại</a:t>
            </a:r>
            <a:r>
              <a:rPr lang="en-GB" altLang="zh-TW" sz="1400" dirty="0">
                <a:latin typeface="微软雅黑" pitchFamily="34" charset="-122"/>
                <a:ea typeface="微软雅黑" pitchFamily="34" charset="-122"/>
              </a:rPr>
              <a:t> </a:t>
            </a:r>
            <a:r>
              <a:rPr lang="en-GB" altLang="zh-TW" sz="1400" dirty="0" err="1">
                <a:latin typeface="微软雅黑" pitchFamily="34" charset="-122"/>
                <a:ea typeface="微软雅黑" pitchFamily="34" charset="-122"/>
              </a:rPr>
              <a:t>phân</a:t>
            </a:r>
            <a:r>
              <a:rPr lang="en-GB" altLang="zh-TW" sz="1400" dirty="0">
                <a:latin typeface="微软雅黑" pitchFamily="34" charset="-122"/>
                <a:ea typeface="微软雅黑" pitchFamily="34" charset="-122"/>
              </a:rPr>
              <a:t> </a:t>
            </a:r>
            <a:r>
              <a:rPr lang="en-GB" altLang="zh-TW" sz="1400" dirty="0" err="1">
                <a:latin typeface="微软雅黑" pitchFamily="34" charset="-122"/>
                <a:ea typeface="微软雅黑" pitchFamily="34" charset="-122"/>
              </a:rPr>
              <a:t>thành</a:t>
            </a:r>
            <a:r>
              <a:rPr lang="en-GB" altLang="zh-TW" sz="1400" dirty="0">
                <a:latin typeface="微软雅黑" pitchFamily="34" charset="-122"/>
                <a:ea typeface="微软雅黑" pitchFamily="34" charset="-122"/>
              </a:rPr>
              <a:t> </a:t>
            </a:r>
            <a:r>
              <a:rPr lang="en-GB" altLang="zh-TW" sz="1400" dirty="0" err="1">
                <a:latin typeface="微软雅黑" pitchFamily="34" charset="-122"/>
                <a:ea typeface="微软雅黑" pitchFamily="34" charset="-122"/>
              </a:rPr>
              <a:t>nhiều</a:t>
            </a:r>
            <a:r>
              <a:rPr lang="en-GB" altLang="zh-TW" sz="1400" dirty="0">
                <a:latin typeface="微软雅黑" pitchFamily="34" charset="-122"/>
                <a:ea typeface="微软雅黑" pitchFamily="34" charset="-122"/>
              </a:rPr>
              <a:t> </a:t>
            </a:r>
            <a:r>
              <a:rPr lang="en-GB" altLang="zh-TW" sz="1400" dirty="0" err="1">
                <a:latin typeface="微软雅黑" pitchFamily="34" charset="-122"/>
                <a:ea typeface="微软雅黑" pitchFamily="34" charset="-122"/>
              </a:rPr>
              <a:t>tầng</a:t>
            </a:r>
            <a:r>
              <a:rPr lang="en-GB" altLang="zh-TW" sz="1400" dirty="0">
                <a:latin typeface="微软雅黑" pitchFamily="34" charset="-122"/>
                <a:ea typeface="微软雅黑" pitchFamily="34" charset="-122"/>
              </a:rPr>
              <a:t> </a:t>
            </a:r>
            <a:r>
              <a:rPr lang="en-GB" altLang="zh-TW" sz="1400" dirty="0" err="1">
                <a:latin typeface="微软雅黑" pitchFamily="34" charset="-122"/>
                <a:ea typeface="微软雅黑" pitchFamily="34" charset="-122"/>
              </a:rPr>
              <a:t>nhỏ</a:t>
            </a:r>
            <a:endParaRPr lang="en-US" altLang="zh-TW" sz="1400" b="0" dirty="0">
              <a:latin typeface="微软雅黑" pitchFamily="34" charset="-122"/>
              <a:ea typeface="微软雅黑" pitchFamily="34" charset="-122"/>
            </a:endParaRPr>
          </a:p>
          <a:p>
            <a:pPr lvl="1">
              <a:lnSpc>
                <a:spcPct val="150000"/>
              </a:lnSpc>
              <a:buClr>
                <a:schemeClr val="accent6"/>
              </a:buClr>
              <a:buFont typeface="Wingdings" pitchFamily="2" charset="2"/>
              <a:buChar char=""/>
            </a:pPr>
            <a:r>
              <a:rPr lang="zh-TW" altLang="en-US" sz="1400" dirty="0">
                <a:latin typeface="微软雅黑" pitchFamily="34" charset="-122"/>
                <a:ea typeface="微软雅黑" pitchFamily="34" charset="-122"/>
              </a:rPr>
              <a:t>環安衛</a:t>
            </a:r>
            <a:r>
              <a:rPr lang="en-US" altLang="zh-TW" sz="1400" dirty="0">
                <a:latin typeface="微软雅黑" pitchFamily="34" charset="-122"/>
                <a:ea typeface="微软雅黑" pitchFamily="34" charset="-122"/>
              </a:rPr>
              <a:t>(ISO14001,OHSAS18001)</a:t>
            </a:r>
            <a:r>
              <a:rPr lang="zh-TW" altLang="en-US" sz="1400" dirty="0">
                <a:latin typeface="微软雅黑" pitchFamily="34" charset="-122"/>
                <a:ea typeface="微软雅黑" pitchFamily="34" charset="-122"/>
              </a:rPr>
              <a:t>：全集團開放</a:t>
            </a:r>
            <a:endParaRPr lang="en-GB" altLang="zh-TW" sz="1400" dirty="0">
              <a:latin typeface="微软雅黑" pitchFamily="34" charset="-122"/>
              <a:ea typeface="微软雅黑" pitchFamily="34" charset="-122"/>
            </a:endParaRPr>
          </a:p>
          <a:p>
            <a:pPr marL="457200" lvl="1" indent="0">
              <a:lnSpc>
                <a:spcPct val="150000"/>
              </a:lnSpc>
              <a:buClr>
                <a:schemeClr val="accent6"/>
              </a:buClr>
              <a:buNone/>
            </a:pPr>
            <a:r>
              <a:rPr lang="vi-VN" altLang="zh-TW" sz="1400" dirty="0">
                <a:latin typeface="微软雅黑" pitchFamily="34" charset="-122"/>
                <a:ea typeface="微软雅黑" pitchFamily="34" charset="-122"/>
              </a:rPr>
              <a:t>An ninh môi trường (ISO14001, OHSAS18001): Mở toàn </a:t>
            </a:r>
            <a:r>
              <a:rPr lang="en-GB" altLang="zh-TW" sz="1400" dirty="0" err="1">
                <a:latin typeface="微软雅黑" pitchFamily="34" charset="-122"/>
                <a:ea typeface="微软雅黑" pitchFamily="34" charset="-122"/>
              </a:rPr>
              <a:t>tập</a:t>
            </a:r>
            <a:r>
              <a:rPr lang="en-GB" altLang="zh-TW" sz="1400" dirty="0">
                <a:latin typeface="微软雅黑" pitchFamily="34" charset="-122"/>
                <a:ea typeface="微软雅黑" pitchFamily="34" charset="-122"/>
              </a:rPr>
              <a:t> </a:t>
            </a:r>
            <a:r>
              <a:rPr lang="en-GB" altLang="zh-TW" sz="1400" dirty="0" err="1">
                <a:latin typeface="微软雅黑" pitchFamily="34" charset="-122"/>
                <a:ea typeface="微软雅黑" pitchFamily="34" charset="-122"/>
              </a:rPr>
              <a:t>đoàn</a:t>
            </a:r>
            <a:endParaRPr lang="en-US" altLang="zh-TW" sz="1400" b="0" dirty="0">
              <a:latin typeface="微软雅黑" pitchFamily="34" charset="-122"/>
              <a:ea typeface="微软雅黑" pitchFamily="34" charset="-122"/>
            </a:endParaRPr>
          </a:p>
          <a:p>
            <a:pPr lvl="1">
              <a:lnSpc>
                <a:spcPct val="150000"/>
              </a:lnSpc>
              <a:buClr>
                <a:schemeClr val="accent6"/>
              </a:buClr>
              <a:buFont typeface="Wingdings" pitchFamily="2" charset="2"/>
              <a:buChar char=""/>
            </a:pPr>
            <a:r>
              <a:rPr lang="zh-TW" altLang="en-US" sz="1400" dirty="0">
                <a:latin typeface="微软雅黑" pitchFamily="34" charset="-122"/>
                <a:ea typeface="微软雅黑" pitchFamily="34" charset="-122"/>
              </a:rPr>
              <a:t>資訊安全</a:t>
            </a:r>
            <a:r>
              <a:rPr lang="en-US" altLang="zh-TW" sz="1400" dirty="0">
                <a:latin typeface="微软雅黑" pitchFamily="34" charset="-122"/>
                <a:ea typeface="微软雅黑" pitchFamily="34" charset="-122"/>
              </a:rPr>
              <a:t>(ISO27001)</a:t>
            </a:r>
            <a:r>
              <a:rPr lang="zh-TW" altLang="en-US" sz="1400" dirty="0">
                <a:latin typeface="微软雅黑" pitchFamily="34" charset="-122"/>
                <a:ea typeface="微软雅黑" pitchFamily="34" charset="-122"/>
              </a:rPr>
              <a:t>：全集團開放</a:t>
            </a:r>
            <a:endParaRPr lang="en-GB" altLang="zh-TW" sz="1400" dirty="0">
              <a:latin typeface="微软雅黑" pitchFamily="34" charset="-122"/>
              <a:ea typeface="微软雅黑" pitchFamily="34" charset="-122"/>
            </a:endParaRPr>
          </a:p>
          <a:p>
            <a:pPr marL="457200" lvl="1" indent="0">
              <a:lnSpc>
                <a:spcPct val="150000"/>
              </a:lnSpc>
              <a:buClr>
                <a:schemeClr val="accent6"/>
              </a:buClr>
              <a:buNone/>
            </a:pPr>
            <a:r>
              <a:rPr lang="en-US" altLang="zh-TW" sz="1400" dirty="0" err="1">
                <a:latin typeface="微软雅黑" pitchFamily="34" charset="-122"/>
                <a:ea typeface="微软雅黑" pitchFamily="34" charset="-122"/>
              </a:rPr>
              <a:t>Bảo</a:t>
            </a:r>
            <a:r>
              <a:rPr lang="en-US" altLang="zh-TW" sz="1400" dirty="0">
                <a:latin typeface="微软雅黑" pitchFamily="34" charset="-122"/>
                <a:ea typeface="微软雅黑" pitchFamily="34" charset="-122"/>
              </a:rPr>
              <a:t> </a:t>
            </a:r>
            <a:r>
              <a:rPr lang="en-US" altLang="zh-TW" sz="1400" dirty="0" err="1">
                <a:latin typeface="微软雅黑" pitchFamily="34" charset="-122"/>
                <a:ea typeface="微软雅黑" pitchFamily="34" charset="-122"/>
              </a:rPr>
              <a:t>mật</a:t>
            </a:r>
            <a:r>
              <a:rPr lang="en-US" altLang="zh-TW" sz="1400" dirty="0">
                <a:latin typeface="微软雅黑" pitchFamily="34" charset="-122"/>
                <a:ea typeface="微软雅黑" pitchFamily="34" charset="-122"/>
              </a:rPr>
              <a:t> </a:t>
            </a:r>
            <a:r>
              <a:rPr lang="en-US" altLang="zh-TW" sz="1400" dirty="0" err="1">
                <a:latin typeface="微软雅黑" pitchFamily="34" charset="-122"/>
                <a:ea typeface="微软雅黑" pitchFamily="34" charset="-122"/>
              </a:rPr>
              <a:t>thông</a:t>
            </a:r>
            <a:r>
              <a:rPr lang="en-US" altLang="zh-TW" sz="1400" dirty="0">
                <a:latin typeface="微软雅黑" pitchFamily="34" charset="-122"/>
                <a:ea typeface="微软雅黑" pitchFamily="34" charset="-122"/>
              </a:rPr>
              <a:t> tin (ISO27001): M</a:t>
            </a:r>
            <a:r>
              <a:rPr lang="en-GB" altLang="zh-TW" sz="1400" dirty="0">
                <a:latin typeface="微软雅黑" pitchFamily="34" charset="-122"/>
                <a:ea typeface="微软雅黑" pitchFamily="34" charset="-122"/>
              </a:rPr>
              <a:t>ở t</a:t>
            </a:r>
            <a:r>
              <a:rPr lang="en-US" altLang="zh-TW" sz="1400" dirty="0" err="1">
                <a:latin typeface="微软雅黑" pitchFamily="34" charset="-122"/>
                <a:ea typeface="微软雅黑" pitchFamily="34" charset="-122"/>
              </a:rPr>
              <a:t>oàn</a:t>
            </a:r>
            <a:r>
              <a:rPr lang="en-US" altLang="zh-TW" sz="1400" dirty="0">
                <a:latin typeface="微软雅黑" pitchFamily="34" charset="-122"/>
                <a:ea typeface="微软雅黑" pitchFamily="34" charset="-122"/>
              </a:rPr>
              <a:t> </a:t>
            </a:r>
            <a:r>
              <a:rPr lang="en-US" altLang="zh-TW" sz="1400" dirty="0" err="1">
                <a:latin typeface="微软雅黑" pitchFamily="34" charset="-122"/>
                <a:ea typeface="微软雅黑" pitchFamily="34" charset="-122"/>
              </a:rPr>
              <a:t>tập</a:t>
            </a:r>
            <a:r>
              <a:rPr lang="en-US" altLang="zh-TW" sz="1400" dirty="0">
                <a:latin typeface="微软雅黑" pitchFamily="34" charset="-122"/>
                <a:ea typeface="微软雅黑" pitchFamily="34" charset="-122"/>
              </a:rPr>
              <a:t> </a:t>
            </a:r>
            <a:r>
              <a:rPr lang="en-US" altLang="zh-TW" sz="1400" dirty="0" err="1">
                <a:latin typeface="微软雅黑" pitchFamily="34" charset="-122"/>
                <a:ea typeface="微软雅黑" pitchFamily="34" charset="-122"/>
              </a:rPr>
              <a:t>đoàn</a:t>
            </a:r>
            <a:endParaRPr lang="en-US" altLang="zh-TW" sz="1400" dirty="0">
              <a:latin typeface="微软雅黑" pitchFamily="34" charset="-122"/>
              <a:ea typeface="微软雅黑" pitchFamily="34" charset="-122"/>
            </a:endParaRPr>
          </a:p>
          <a:p>
            <a:pPr lvl="1">
              <a:lnSpc>
                <a:spcPct val="150000"/>
              </a:lnSpc>
              <a:buClr>
                <a:schemeClr val="accent6"/>
              </a:buClr>
              <a:buFont typeface="Wingdings" pitchFamily="2" charset="2"/>
              <a:buChar char=""/>
            </a:pPr>
            <a:r>
              <a:rPr lang="en-US" altLang="zh-TW" sz="1400" dirty="0">
                <a:latin typeface="微软雅黑" pitchFamily="34" charset="-122"/>
                <a:ea typeface="微软雅黑" pitchFamily="34" charset="-122"/>
              </a:rPr>
              <a:t>EICC</a:t>
            </a:r>
            <a:r>
              <a:rPr lang="zh-TW" altLang="en-US" sz="1400" dirty="0">
                <a:latin typeface="微软雅黑" pitchFamily="34" charset="-122"/>
                <a:ea typeface="微软雅黑" pitchFamily="34" charset="-122"/>
              </a:rPr>
              <a:t>：全集團開放 </a:t>
            </a:r>
            <a:r>
              <a:rPr lang="en-US" altLang="zh-TW" sz="1400" dirty="0">
                <a:latin typeface="微软雅黑" pitchFamily="34" charset="-122"/>
                <a:ea typeface="微软雅黑" pitchFamily="34" charset="-122"/>
              </a:rPr>
              <a:t>M</a:t>
            </a:r>
            <a:r>
              <a:rPr lang="en-GB" altLang="zh-TW" sz="1400" dirty="0">
                <a:latin typeface="微软雅黑" pitchFamily="34" charset="-122"/>
                <a:ea typeface="微软雅黑" pitchFamily="34" charset="-122"/>
              </a:rPr>
              <a:t>ở t</a:t>
            </a:r>
            <a:r>
              <a:rPr lang="en-US" altLang="zh-TW" sz="1400" dirty="0" err="1">
                <a:latin typeface="微软雅黑" pitchFamily="34" charset="-122"/>
                <a:ea typeface="微软雅黑" pitchFamily="34" charset="-122"/>
              </a:rPr>
              <a:t>oàn</a:t>
            </a:r>
            <a:r>
              <a:rPr lang="en-US" altLang="zh-TW" sz="1400" dirty="0">
                <a:latin typeface="微软雅黑" pitchFamily="34" charset="-122"/>
                <a:ea typeface="微软雅黑" pitchFamily="34" charset="-122"/>
              </a:rPr>
              <a:t> </a:t>
            </a:r>
            <a:r>
              <a:rPr lang="en-US" altLang="zh-TW" sz="1400" dirty="0" err="1">
                <a:latin typeface="微软雅黑" pitchFamily="34" charset="-122"/>
                <a:ea typeface="微软雅黑" pitchFamily="34" charset="-122"/>
              </a:rPr>
              <a:t>tập</a:t>
            </a:r>
            <a:r>
              <a:rPr lang="en-US" altLang="zh-TW" sz="1400" dirty="0">
                <a:latin typeface="微软雅黑" pitchFamily="34" charset="-122"/>
                <a:ea typeface="微软雅黑" pitchFamily="34" charset="-122"/>
              </a:rPr>
              <a:t> </a:t>
            </a:r>
            <a:r>
              <a:rPr lang="en-US" altLang="zh-TW" sz="1400" dirty="0" err="1">
                <a:latin typeface="微软雅黑" pitchFamily="34" charset="-122"/>
                <a:ea typeface="微软雅黑" pitchFamily="34" charset="-122"/>
              </a:rPr>
              <a:t>đoàn</a:t>
            </a:r>
            <a:endParaRPr lang="en-US" altLang="zh-TW" sz="1400" dirty="0">
              <a:latin typeface="微软雅黑" pitchFamily="34" charset="-122"/>
              <a:ea typeface="微软雅黑" pitchFamily="34" charset="-122"/>
            </a:endParaRPr>
          </a:p>
          <a:p>
            <a:pPr lvl="1">
              <a:lnSpc>
                <a:spcPct val="150000"/>
              </a:lnSpc>
              <a:buClr>
                <a:schemeClr val="accent6"/>
              </a:buClr>
              <a:buFont typeface="Wingdings" pitchFamily="2" charset="2"/>
              <a:buChar char=""/>
            </a:pPr>
            <a:r>
              <a:rPr lang="en-US" altLang="zh-TW" sz="1400" dirty="0">
                <a:latin typeface="微软雅黑" pitchFamily="34" charset="-122"/>
                <a:ea typeface="微软雅黑" pitchFamily="34" charset="-122"/>
              </a:rPr>
              <a:t>C-TPAT</a:t>
            </a:r>
            <a:r>
              <a:rPr lang="zh-TW" altLang="en-US" sz="1400" dirty="0">
                <a:latin typeface="微软雅黑" pitchFamily="34" charset="-122"/>
                <a:ea typeface="微软雅黑" pitchFamily="34" charset="-122"/>
              </a:rPr>
              <a:t> ：全集團開放</a:t>
            </a:r>
            <a:r>
              <a:rPr lang="en-US" altLang="zh-TW" sz="1400" dirty="0">
                <a:latin typeface="微软雅黑" pitchFamily="34" charset="-122"/>
                <a:ea typeface="微软雅黑" pitchFamily="34" charset="-122"/>
              </a:rPr>
              <a:t>M</a:t>
            </a:r>
            <a:r>
              <a:rPr lang="en-GB" altLang="zh-TW" sz="1400" dirty="0">
                <a:latin typeface="微软雅黑" pitchFamily="34" charset="-122"/>
                <a:ea typeface="微软雅黑" pitchFamily="34" charset="-122"/>
              </a:rPr>
              <a:t>ở t</a:t>
            </a:r>
            <a:r>
              <a:rPr lang="en-US" altLang="zh-TW" sz="1400" dirty="0" err="1">
                <a:latin typeface="微软雅黑" pitchFamily="34" charset="-122"/>
                <a:ea typeface="微软雅黑" pitchFamily="34" charset="-122"/>
              </a:rPr>
              <a:t>oàn</a:t>
            </a:r>
            <a:r>
              <a:rPr lang="en-US" altLang="zh-TW" sz="1400" dirty="0">
                <a:latin typeface="微软雅黑" pitchFamily="34" charset="-122"/>
                <a:ea typeface="微软雅黑" pitchFamily="34" charset="-122"/>
              </a:rPr>
              <a:t> </a:t>
            </a:r>
            <a:r>
              <a:rPr lang="en-US" altLang="zh-TW" sz="1400" dirty="0" err="1">
                <a:latin typeface="微软雅黑" pitchFamily="34" charset="-122"/>
                <a:ea typeface="微软雅黑" pitchFamily="34" charset="-122"/>
              </a:rPr>
              <a:t>tập</a:t>
            </a:r>
            <a:r>
              <a:rPr lang="en-US" altLang="zh-TW" sz="1400" dirty="0">
                <a:latin typeface="微软雅黑" pitchFamily="34" charset="-122"/>
                <a:ea typeface="微软雅黑" pitchFamily="34" charset="-122"/>
              </a:rPr>
              <a:t> </a:t>
            </a:r>
            <a:r>
              <a:rPr lang="en-US" altLang="zh-TW" sz="1400" dirty="0" err="1">
                <a:latin typeface="微软雅黑" pitchFamily="34" charset="-122"/>
                <a:ea typeface="微软雅黑" pitchFamily="34" charset="-122"/>
              </a:rPr>
              <a:t>đoàn</a:t>
            </a:r>
            <a:endParaRPr lang="en-US" altLang="zh-TW" sz="1400" dirty="0">
              <a:latin typeface="微软雅黑" pitchFamily="34" charset="-122"/>
              <a:ea typeface="微软雅黑" pitchFamily="34" charset="-122"/>
            </a:endParaRPr>
          </a:p>
          <a:p>
            <a:pPr lvl="1">
              <a:lnSpc>
                <a:spcPct val="150000"/>
              </a:lnSpc>
              <a:buClr>
                <a:schemeClr val="accent6"/>
              </a:buClr>
              <a:buFont typeface="Wingdings" pitchFamily="2" charset="2"/>
              <a:buChar char=""/>
            </a:pPr>
            <a:r>
              <a:rPr lang="zh-TW" altLang="en-US" sz="1400" dirty="0">
                <a:latin typeface="微软雅黑" pitchFamily="34" charset="-122"/>
                <a:ea typeface="微软雅黑" pitchFamily="34" charset="-122"/>
              </a:rPr>
              <a:t>正捷</a:t>
            </a:r>
            <a:r>
              <a:rPr lang="en-US" altLang="zh-TW" sz="1400" dirty="0">
                <a:latin typeface="微软雅黑" pitchFamily="34" charset="-122"/>
                <a:ea typeface="微软雅黑" pitchFamily="34" charset="-122"/>
              </a:rPr>
              <a:t>ISO</a:t>
            </a:r>
            <a:r>
              <a:rPr lang="zh-TW" altLang="en-US" sz="1400" dirty="0">
                <a:latin typeface="微软雅黑" pitchFamily="34" charset="-122"/>
                <a:ea typeface="微软雅黑" pitchFamily="34" charset="-122"/>
              </a:rPr>
              <a:t>：只有正文廠有這類文件，全集團開放</a:t>
            </a:r>
            <a:endParaRPr lang="en-GB" altLang="zh-TW" sz="1400" dirty="0">
              <a:latin typeface="微软雅黑" pitchFamily="34" charset="-122"/>
              <a:ea typeface="微软雅黑" pitchFamily="34" charset="-122"/>
            </a:endParaRPr>
          </a:p>
          <a:p>
            <a:pPr marL="457200" lvl="1" indent="0">
              <a:lnSpc>
                <a:spcPct val="150000"/>
              </a:lnSpc>
              <a:buClr>
                <a:schemeClr val="accent6"/>
              </a:buClr>
              <a:buNone/>
            </a:pPr>
            <a:r>
              <a:rPr lang="vi-VN" altLang="zh-TW" sz="1400" dirty="0">
                <a:latin typeface="微软雅黑" pitchFamily="34" charset="-122"/>
                <a:ea typeface="微软雅黑" pitchFamily="34" charset="-122"/>
              </a:rPr>
              <a:t>Zhengjie ISO: Chỉ có </a:t>
            </a:r>
            <a:r>
              <a:rPr lang="en-GB" altLang="zh-TW" sz="1400" dirty="0" err="1">
                <a:latin typeface="微软雅黑" pitchFamily="34" charset="-122"/>
                <a:ea typeface="微软雅黑" pitchFamily="34" charset="-122"/>
              </a:rPr>
              <a:t>Gemtek</a:t>
            </a:r>
            <a:r>
              <a:rPr lang="en-GB" altLang="zh-TW" sz="1400" dirty="0">
                <a:latin typeface="微软雅黑" pitchFamily="34" charset="-122"/>
                <a:ea typeface="微软雅黑" pitchFamily="34" charset="-122"/>
              </a:rPr>
              <a:t> TW </a:t>
            </a:r>
            <a:r>
              <a:rPr lang="en-GB" altLang="zh-TW" sz="1400" dirty="0" err="1">
                <a:latin typeface="微软雅黑" pitchFamily="34" charset="-122"/>
                <a:ea typeface="微软雅黑" pitchFamily="34" charset="-122"/>
              </a:rPr>
              <a:t>mới</a:t>
            </a:r>
            <a:r>
              <a:rPr lang="vi-VN" altLang="zh-TW" sz="1400" dirty="0">
                <a:latin typeface="微软雅黑" pitchFamily="34" charset="-122"/>
                <a:ea typeface="微软雅黑" pitchFamily="34" charset="-122"/>
              </a:rPr>
              <a:t> có</a:t>
            </a:r>
            <a:r>
              <a:rPr lang="en-GB" altLang="zh-TW" sz="1400" dirty="0">
                <a:latin typeface="微软雅黑" pitchFamily="34" charset="-122"/>
                <a:ea typeface="微软雅黑" pitchFamily="34" charset="-122"/>
              </a:rPr>
              <a:t> </a:t>
            </a:r>
            <a:r>
              <a:rPr lang="en-GB" altLang="zh-TW" sz="1400" dirty="0" err="1">
                <a:latin typeface="微软雅黑" pitchFamily="34" charset="-122"/>
                <a:ea typeface="微软雅黑" pitchFamily="34" charset="-122"/>
              </a:rPr>
              <a:t>loại</a:t>
            </a:r>
            <a:r>
              <a:rPr lang="vi-VN" altLang="zh-TW" sz="1400" dirty="0">
                <a:latin typeface="微软雅黑" pitchFamily="34" charset="-122"/>
                <a:ea typeface="微软雅黑" pitchFamily="34" charset="-122"/>
              </a:rPr>
              <a:t> tài liệu</a:t>
            </a:r>
            <a:r>
              <a:rPr lang="en-GB" altLang="zh-TW" sz="1400" dirty="0">
                <a:latin typeface="微软雅黑" pitchFamily="34" charset="-122"/>
                <a:ea typeface="微软雅黑" pitchFamily="34" charset="-122"/>
              </a:rPr>
              <a:t> </a:t>
            </a:r>
            <a:r>
              <a:rPr lang="en-GB" altLang="zh-TW" sz="1400" dirty="0" err="1">
                <a:latin typeface="微软雅黑" pitchFamily="34" charset="-122"/>
                <a:ea typeface="微软雅黑" pitchFamily="34" charset="-122"/>
              </a:rPr>
              <a:t>này</a:t>
            </a:r>
            <a:r>
              <a:rPr lang="vi-VN" altLang="zh-TW" sz="1400" dirty="0">
                <a:latin typeface="微软雅黑" pitchFamily="34" charset="-122"/>
                <a:ea typeface="微软雅黑" pitchFamily="34" charset="-122"/>
              </a:rPr>
              <a:t>, </a:t>
            </a:r>
            <a:r>
              <a:rPr lang="en-US" altLang="zh-TW" sz="1400" dirty="0">
                <a:latin typeface="微软雅黑" pitchFamily="34" charset="-122"/>
                <a:ea typeface="微软雅黑" pitchFamily="34" charset="-122"/>
              </a:rPr>
              <a:t>m</a:t>
            </a:r>
            <a:r>
              <a:rPr lang="en-GB" altLang="zh-TW" sz="1400" dirty="0">
                <a:latin typeface="微软雅黑" pitchFamily="34" charset="-122"/>
                <a:ea typeface="微软雅黑" pitchFamily="34" charset="-122"/>
              </a:rPr>
              <a:t>ở </a:t>
            </a:r>
            <a:r>
              <a:rPr lang="en-GB" altLang="zh-TW" sz="1400" dirty="0" err="1">
                <a:latin typeface="微软雅黑" pitchFamily="34" charset="-122"/>
                <a:ea typeface="微软雅黑" pitchFamily="34" charset="-122"/>
              </a:rPr>
              <a:t>cho</a:t>
            </a:r>
            <a:r>
              <a:rPr lang="en-GB" altLang="zh-TW" sz="1400" dirty="0">
                <a:latin typeface="微软雅黑" pitchFamily="34" charset="-122"/>
                <a:ea typeface="微软雅黑" pitchFamily="34" charset="-122"/>
              </a:rPr>
              <a:t> t</a:t>
            </a:r>
            <a:r>
              <a:rPr lang="en-US" altLang="zh-TW" sz="1400" dirty="0" err="1">
                <a:latin typeface="微软雅黑" pitchFamily="34" charset="-122"/>
                <a:ea typeface="微软雅黑" pitchFamily="34" charset="-122"/>
              </a:rPr>
              <a:t>oàn</a:t>
            </a:r>
            <a:r>
              <a:rPr lang="en-US" altLang="zh-TW" sz="1400" dirty="0">
                <a:latin typeface="微软雅黑" pitchFamily="34" charset="-122"/>
                <a:ea typeface="微软雅黑" pitchFamily="34" charset="-122"/>
              </a:rPr>
              <a:t> </a:t>
            </a:r>
            <a:r>
              <a:rPr lang="en-US" altLang="zh-TW" sz="1400" dirty="0" err="1">
                <a:latin typeface="微软雅黑" pitchFamily="34" charset="-122"/>
                <a:ea typeface="微软雅黑" pitchFamily="34" charset="-122"/>
              </a:rPr>
              <a:t>tập</a:t>
            </a:r>
            <a:r>
              <a:rPr lang="en-US" altLang="zh-TW" sz="1400" dirty="0">
                <a:latin typeface="微软雅黑" pitchFamily="34" charset="-122"/>
                <a:ea typeface="微软雅黑" pitchFamily="34" charset="-122"/>
              </a:rPr>
              <a:t> </a:t>
            </a:r>
            <a:r>
              <a:rPr lang="en-US" altLang="zh-TW" sz="1400" dirty="0" err="1">
                <a:latin typeface="微软雅黑" pitchFamily="34" charset="-122"/>
                <a:ea typeface="微软雅黑" pitchFamily="34" charset="-122"/>
              </a:rPr>
              <a:t>đoàn</a:t>
            </a:r>
            <a:endParaRPr lang="en-US" altLang="zh-TW" sz="1400" dirty="0">
              <a:latin typeface="微软雅黑" pitchFamily="34" charset="-122"/>
              <a:ea typeface="微软雅黑" pitchFamily="34" charset="-122"/>
            </a:endParaRPr>
          </a:p>
          <a:p>
            <a:endParaRPr lang="en-US" altLang="zh-TW" sz="1400" dirty="0"/>
          </a:p>
          <a:p>
            <a:endParaRPr lang="en-US" altLang="zh-TW" sz="1400" dirty="0"/>
          </a:p>
          <a:p>
            <a:pPr marL="342900" lvl="1" indent="-342900">
              <a:buClr>
                <a:srgbClr val="FF3300"/>
              </a:buClr>
              <a:buNone/>
            </a:pPr>
            <a:endParaRPr lang="en-US" altLang="zh-TW" sz="1400" dirty="0">
              <a:latin typeface="微软雅黑" pitchFamily="34" charset="-122"/>
              <a:ea typeface="微软雅黑" pitchFamily="34" charset="-122"/>
            </a:endParaRPr>
          </a:p>
          <a:p>
            <a:pPr>
              <a:buNone/>
            </a:pPr>
            <a:endParaRPr lang="en-US" altLang="zh-TW" sz="1400" dirty="0"/>
          </a:p>
          <a:p>
            <a:endParaRPr lang="zh-TW" altLang="en-US" sz="1400" dirty="0"/>
          </a:p>
        </p:txBody>
      </p:sp>
      <p:sp>
        <p:nvSpPr>
          <p:cNvPr id="4" name="投影片編號版面配置區 3"/>
          <p:cNvSpPr>
            <a:spLocks noGrp="1"/>
          </p:cNvSpPr>
          <p:nvPr>
            <p:ph type="sldNum" sz="quarter" idx="10"/>
          </p:nvPr>
        </p:nvSpPr>
        <p:spPr/>
        <p:txBody>
          <a:bodyPr/>
          <a:lstStyle/>
          <a:p>
            <a:fld id="{A3477132-CC25-430A-9839-916FEFA8098F}" type="slidenum">
              <a:rPr lang="en-US" altLang="zh-TW" smtClean="0"/>
              <a:pPr/>
              <a:t>4</a:t>
            </a:fld>
            <a:endParaRPr lang="en-US" altLang="zh-TW"/>
          </a:p>
        </p:txBody>
      </p:sp>
      <p:sp>
        <p:nvSpPr>
          <p:cNvPr id="6" name="文字方塊 5"/>
          <p:cNvSpPr txBox="1"/>
          <p:nvPr/>
        </p:nvSpPr>
        <p:spPr>
          <a:xfrm>
            <a:off x="1066800" y="6399311"/>
            <a:ext cx="3124200" cy="307777"/>
          </a:xfrm>
          <a:prstGeom prst="rect">
            <a:avLst/>
          </a:prstGeom>
          <a:noFill/>
        </p:spPr>
        <p:txBody>
          <a:bodyPr wrap="square" rtlCol="0">
            <a:spAutoFit/>
          </a:bodyPr>
          <a:lstStyle/>
          <a:p>
            <a:r>
              <a:rPr lang="en-US" altLang="zh-TW" sz="1400" dirty="0"/>
              <a:t>Note:</a:t>
            </a:r>
            <a:r>
              <a:rPr lang="en-US" altLang="zh-TW" sz="1400" dirty="0">
                <a:latin typeface="微软雅黑" pitchFamily="34" charset="-122"/>
                <a:ea typeface="微软雅黑" pitchFamily="34" charset="-122"/>
              </a:rPr>
              <a:t>OHSAS18001=ISO45001</a:t>
            </a:r>
            <a:endParaRPr lang="zh-TW" altLang="en-US" sz="1400" dirty="0"/>
          </a:p>
        </p:txBody>
      </p:sp>
    </p:spTree>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2400" b="1" dirty="0"/>
              <a:t>Portal</a:t>
            </a:r>
            <a:r>
              <a:rPr lang="zh-TW" altLang="en-US" sz="2400" b="1" dirty="0"/>
              <a:t>制修廢流程</a:t>
            </a:r>
            <a:r>
              <a:rPr lang="en-US" altLang="zh-TW" sz="2400" b="1" dirty="0"/>
              <a:t>(</a:t>
            </a:r>
            <a:r>
              <a:rPr lang="zh-TW" altLang="en-US" sz="2400" b="1" dirty="0"/>
              <a:t>展期</a:t>
            </a:r>
            <a:r>
              <a:rPr lang="en-US" altLang="zh-TW" sz="2400" b="1"/>
              <a:t>) </a:t>
            </a:r>
            <a:br>
              <a:rPr lang="en-US" altLang="zh-TW" sz="2400" b="1"/>
            </a:br>
            <a:r>
              <a:rPr lang="en-US" altLang="zh-TW" sz="2400" b="1"/>
              <a:t>Q</a:t>
            </a:r>
            <a:r>
              <a:rPr lang="vi-VN" altLang="zh-TW" sz="2400" b="1"/>
              <a:t>uy trình </a:t>
            </a:r>
            <a:r>
              <a:rPr lang="en-US" altLang="zh-TW" sz="2400" b="1"/>
              <a:t>tạo, sửa , hủy tài liệu trên Portal</a:t>
            </a:r>
            <a:r>
              <a:rPr lang="vi-VN" altLang="zh-TW" sz="2400" b="1"/>
              <a:t>(</a:t>
            </a:r>
            <a:r>
              <a:rPr lang="en-US" altLang="zh-TW" sz="2400" b="1"/>
              <a:t>gia hạn</a:t>
            </a:r>
            <a:r>
              <a:rPr lang="vi-VN" altLang="zh-TW" sz="2400" b="1"/>
              <a:t>)</a:t>
            </a:r>
            <a:br>
              <a:rPr lang="en-US" altLang="zh-TW" sz="2400" b="1"/>
            </a:br>
            <a:endParaRPr lang="zh-TW" altLang="en-US" sz="2400" b="1" dirty="0">
              <a:solidFill>
                <a:schemeClr val="tx1"/>
              </a:solidFill>
            </a:endParaRPr>
          </a:p>
        </p:txBody>
      </p:sp>
      <p:sp>
        <p:nvSpPr>
          <p:cNvPr id="3" name="內容版面配置區 2"/>
          <p:cNvSpPr>
            <a:spLocks noGrp="1"/>
          </p:cNvSpPr>
          <p:nvPr>
            <p:ph idx="1"/>
          </p:nvPr>
        </p:nvSpPr>
        <p:spPr>
          <a:xfrm>
            <a:off x="418214" y="1052624"/>
            <a:ext cx="8153400" cy="1196163"/>
          </a:xfrm>
        </p:spPr>
        <p:txBody>
          <a:bodyPr/>
          <a:lstStyle/>
          <a:p>
            <a:r>
              <a:rPr lang="zh-TW" altLang="en-US" sz="1800" dirty="0"/>
              <a:t>展期會簽流</a:t>
            </a:r>
            <a:r>
              <a:rPr lang="zh-TW" altLang="en-US" sz="1800"/>
              <a:t>程：</a:t>
            </a:r>
            <a:r>
              <a:rPr lang="en-US" altLang="zh-TW" sz="1800" b="0"/>
              <a:t>Quy trình ký gia hạn:</a:t>
            </a:r>
            <a:endParaRPr lang="en-US" altLang="zh-TW" sz="1800" b="0" dirty="0"/>
          </a:p>
          <a:p>
            <a:pPr lvl="1"/>
            <a:r>
              <a:rPr lang="zh-TW" altLang="en-US" sz="1600" dirty="0"/>
              <a:t>在</a:t>
            </a:r>
            <a:r>
              <a:rPr lang="en-US" altLang="zh-TW" sz="1600" dirty="0"/>
              <a:t>Portal</a:t>
            </a:r>
            <a:r>
              <a:rPr lang="zh-TW" altLang="en-US" sz="1600" dirty="0"/>
              <a:t>填入申請原因及選擇會簽人員，會簽流程結束系統自動發佈</a:t>
            </a:r>
            <a:r>
              <a:rPr lang="vi-VN" altLang="zh-TW" sz="1600"/>
              <a:t>:Điền </a:t>
            </a:r>
            <a:r>
              <a:rPr lang="vi-VN" altLang="zh-TW" sz="1600" dirty="0"/>
              <a:t>lý </a:t>
            </a:r>
            <a:r>
              <a:rPr lang="vi-VN" altLang="zh-TW" sz="1600"/>
              <a:t>do </a:t>
            </a:r>
            <a:r>
              <a:rPr lang="en-US" altLang="zh-TW" sz="1600"/>
              <a:t>đăng ký gia hạn </a:t>
            </a:r>
            <a:r>
              <a:rPr lang="vi-VN" altLang="zh-TW" sz="1600"/>
              <a:t>trong </a:t>
            </a:r>
            <a:r>
              <a:rPr lang="vi-VN" altLang="zh-TW" sz="1600" dirty="0"/>
              <a:t>Portal và chọn người </a:t>
            </a:r>
            <a:r>
              <a:rPr lang="vi-VN" altLang="zh-TW" sz="1600"/>
              <a:t>sẽ ký. </a:t>
            </a:r>
            <a:r>
              <a:rPr lang="vi-VN" altLang="zh-TW" sz="1600" dirty="0"/>
              <a:t>Hệ thống sẽ </a:t>
            </a:r>
            <a:r>
              <a:rPr lang="vi-VN" altLang="zh-TW" sz="1600"/>
              <a:t>tự </a:t>
            </a:r>
            <a:r>
              <a:rPr lang="en-US" altLang="zh-TW" sz="1600"/>
              <a:t>phát hành khi quá trình ký kết thúc</a:t>
            </a:r>
            <a:endParaRPr lang="en-US" altLang="zh-TW" sz="1600" dirty="0"/>
          </a:p>
          <a:p>
            <a:pPr lvl="1"/>
            <a:r>
              <a:rPr lang="zh-TW" altLang="en-US" sz="1600" dirty="0"/>
              <a:t>退件：退回申請人取消表單，展期文件回到原來狀態</a:t>
            </a:r>
            <a:r>
              <a:rPr lang="vi-VN" altLang="zh-TW" sz="1600" dirty="0"/>
              <a:t>:Trả lại :Trả lại </a:t>
            </a:r>
            <a:r>
              <a:rPr lang="vi-VN" altLang="zh-TW" sz="1600"/>
              <a:t>người </a:t>
            </a:r>
            <a:r>
              <a:rPr lang="en-US" altLang="zh-TW" sz="1600"/>
              <a:t>đăng ký</a:t>
            </a:r>
            <a:r>
              <a:rPr lang="vi-VN" altLang="zh-TW" sz="1600"/>
              <a:t> </a:t>
            </a:r>
            <a:r>
              <a:rPr lang="vi-VN" altLang="zh-TW" sz="1600" dirty="0"/>
              <a:t>để hủy biểu mẫu và tài liệu gia hạn trở về trạng thái ban đầu</a:t>
            </a:r>
            <a:endParaRPr lang="en-US" altLang="zh-TW" sz="1600" dirty="0"/>
          </a:p>
          <a:p>
            <a:endParaRPr lang="zh-TW" altLang="en-US" sz="1800" dirty="0"/>
          </a:p>
        </p:txBody>
      </p:sp>
      <p:sp>
        <p:nvSpPr>
          <p:cNvPr id="4" name="投影片編號版面配置區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DCD39C0-D1F8-4C60-B1F5-29418070D256}" type="slidenum">
              <a:rPr kumimoji="1" lang="en-US" altLang="zh-TW" sz="1600" b="0" i="0" u="none" strike="noStrike" kern="1200" cap="none" spc="0" normalizeH="0" baseline="0" noProof="0" smtClean="0">
                <a:ln>
                  <a:noFill/>
                </a:ln>
                <a:solidFill>
                  <a:srgbClr val="FFFFFF"/>
                </a:solidFill>
                <a:effectLst/>
                <a:uLnTx/>
                <a:uFillTx/>
                <a:latin typeface="Arial"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40</a:t>
            </a:fld>
            <a:endParaRPr kumimoji="1" lang="en-US" altLang="zh-TW" sz="1600" b="0" i="0" u="none" strike="noStrike" kern="1200" cap="none" spc="0" normalizeH="0" baseline="0" noProof="0">
              <a:ln>
                <a:noFill/>
              </a:ln>
              <a:solidFill>
                <a:srgbClr val="FFFFFF"/>
              </a:solidFill>
              <a:effectLst/>
              <a:uLnTx/>
              <a:uFillTx/>
              <a:latin typeface="Arial" charset="0"/>
              <a:ea typeface="PMingLiU" pitchFamily="18" charset="-120"/>
              <a:cs typeface="+mn-cs"/>
            </a:endParaRPr>
          </a:p>
        </p:txBody>
      </p:sp>
      <p:pic>
        <p:nvPicPr>
          <p:cNvPr id="5" name="Picture 4">
            <a:extLst>
              <a:ext uri="{FF2B5EF4-FFF2-40B4-BE49-F238E27FC236}">
                <a16:creationId xmlns:a16="http://schemas.microsoft.com/office/drawing/2014/main" id="{2B23BF59-DD16-4A39-BED0-BDFCF211E6F0}"/>
              </a:ext>
            </a:extLst>
          </p:cNvPr>
          <p:cNvPicPr>
            <a:picLocks noChangeAspect="1"/>
          </p:cNvPicPr>
          <p:nvPr/>
        </p:nvPicPr>
        <p:blipFill rotWithShape="1">
          <a:blip r:embed="rId2"/>
          <a:srcRect l="3217" t="2621" r="7617" b="197"/>
          <a:stretch/>
        </p:blipFill>
        <p:spPr>
          <a:xfrm>
            <a:off x="495300" y="3039140"/>
            <a:ext cx="8153400" cy="3505200"/>
          </a:xfrm>
          <a:prstGeom prst="rect">
            <a:avLst/>
          </a:prstGeom>
        </p:spPr>
      </p:pic>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灯片编号占位符 4"/>
          <p:cNvSpPr>
            <a:spLocks noGrp="1"/>
          </p:cNvSpPr>
          <p:nvPr>
            <p:ph type="sldNum" sz="quarter" idx="10"/>
          </p:nvPr>
        </p:nvSpPr>
        <p:spPr>
          <a:noFill/>
          <a:ln>
            <a:miter lim="800000"/>
            <a:headEnd/>
            <a:tailEnd/>
          </a:ln>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E516FEA-700E-41AB-8A46-09FE5F8F9BC4}" type="slidenum">
              <a:rPr kumimoji="1" lang="en-US" altLang="zh-TW" sz="1600" b="0" i="0" u="none" strike="noStrike" kern="1200" cap="none" spc="0" normalizeH="0" baseline="0" noProof="0" smtClean="0">
                <a:ln>
                  <a:noFill/>
                </a:ln>
                <a:solidFill>
                  <a:srgbClr val="FFFFFF"/>
                </a:solidFill>
                <a:effectLst/>
                <a:uLnTx/>
                <a:uFillTx/>
                <a:latin typeface="Arial"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41</a:t>
            </a:fld>
            <a:endParaRPr kumimoji="1" lang="en-US" altLang="zh-TW" sz="1600" b="0" i="0" u="none" strike="noStrike" kern="1200" cap="none" spc="0" normalizeH="0" baseline="0" noProof="0">
              <a:ln>
                <a:noFill/>
              </a:ln>
              <a:solidFill>
                <a:srgbClr val="FFFFFF"/>
              </a:solidFill>
              <a:effectLst/>
              <a:uLnTx/>
              <a:uFillTx/>
              <a:latin typeface="Arial" pitchFamily="34" charset="0"/>
              <a:ea typeface="PMingLiU" pitchFamily="18" charset="-120"/>
              <a:cs typeface="+mn-cs"/>
            </a:endParaRPr>
          </a:p>
        </p:txBody>
      </p:sp>
      <p:sp>
        <p:nvSpPr>
          <p:cNvPr id="13315" name="TextBox 3"/>
          <p:cNvSpPr txBox="1">
            <a:spLocks noChangeArrowheads="1"/>
          </p:cNvSpPr>
          <p:nvPr/>
        </p:nvSpPr>
        <p:spPr bwMode="auto">
          <a:xfrm>
            <a:off x="381000" y="4343400"/>
            <a:ext cx="8305800" cy="1212640"/>
          </a:xfrm>
          <a:prstGeom prst="rect">
            <a:avLst/>
          </a:prstGeom>
          <a:noFill/>
          <a:ln w="9525">
            <a:noFill/>
            <a:miter lim="800000"/>
            <a:headEnd/>
            <a:tailEnd/>
          </a:ln>
        </p:spPr>
        <p:txBody>
          <a:bodyPr wrap="square">
            <a:spAutoFit/>
          </a:bodyPr>
          <a:lstStyle/>
          <a:p>
            <a:pPr marL="0" marR="0" lvl="0" indent="0" defTabSz="914400" rtl="0" eaLnBrk="1" fontAlgn="base" latinLnBrk="0" hangingPunct="1">
              <a:lnSpc>
                <a:spcPct val="100000"/>
              </a:lnSpc>
              <a:spcBef>
                <a:spcPct val="20000"/>
              </a:spcBef>
              <a:spcAft>
                <a:spcPct val="0"/>
              </a:spcAft>
              <a:buClr>
                <a:srgbClr val="FF3300"/>
              </a:buClr>
              <a:buSzTx/>
              <a:buFont typeface="Wingdings" pitchFamily="2" charset="2"/>
              <a:buNone/>
              <a:tabLst/>
              <a:defRPr/>
            </a:pPr>
            <a:r>
              <a:rPr lang="vi-VN" altLang="zh-TW" sz="1400" dirty="0">
                <a:solidFill>
                  <a:srgbClr val="000000"/>
                </a:solidFill>
              </a:rPr>
              <a:t>Đối với tài liệu in giấy xanh: là tài liệu được release trên hệ thống. Tài liệu này khi thay đổi sẽ đươc các bên up lên thống và portal se chạy đến DCC. DCC sẽ in và phát hành cho line. Khi nhận được mail từ DCC bộ phận sản xuất chủ động thu hôi bản cũ của bản tương ứng gửi tới IE, ME, người quản lý SOP . Và mang tới DCC đổi trả lấy bản mới về sử dụng</a:t>
            </a:r>
          </a:p>
          <a:p>
            <a:pPr marL="0" marR="0" lvl="0" indent="0" algn="ctr" defTabSz="914400" rtl="0" eaLnBrk="1" fontAlgn="base" latinLnBrk="0" hangingPunct="1">
              <a:lnSpc>
                <a:spcPct val="100000"/>
              </a:lnSpc>
              <a:spcBef>
                <a:spcPct val="20000"/>
              </a:spcBef>
              <a:spcAft>
                <a:spcPct val="0"/>
              </a:spcAft>
              <a:buClr>
                <a:srgbClr val="FF3300"/>
              </a:buClr>
              <a:buSzTx/>
              <a:buFont typeface="Wingdings" pitchFamily="2" charset="2"/>
              <a:buNone/>
              <a:tabLst/>
              <a:defRPr/>
            </a:pPr>
            <a:endParaRPr kumimoji="1" lang="zh-TW" altLang="en-US" sz="1400" i="0" u="none" strike="noStrike" kern="1200" cap="none" spc="0" normalizeH="0" baseline="0" noProof="0" dirty="0">
              <a:ln>
                <a:noFill/>
              </a:ln>
              <a:solidFill>
                <a:srgbClr val="000000"/>
              </a:solidFill>
              <a:effectLst/>
              <a:uLnTx/>
              <a:uFillTx/>
              <a:latin typeface="Arial" charset="0"/>
              <a:ea typeface="PMingLiU" pitchFamily="18" charset="-120"/>
              <a:cs typeface="+mn-cs"/>
            </a:endParaRPr>
          </a:p>
        </p:txBody>
      </p:sp>
      <p:pic>
        <p:nvPicPr>
          <p:cNvPr id="2" name="Picture 1">
            <a:extLst>
              <a:ext uri="{FF2B5EF4-FFF2-40B4-BE49-F238E27FC236}">
                <a16:creationId xmlns:a16="http://schemas.microsoft.com/office/drawing/2014/main" id="{3A163E8B-A165-4682-B262-0666ADD6524D}"/>
              </a:ext>
            </a:extLst>
          </p:cNvPr>
          <p:cNvPicPr>
            <a:picLocks noChangeAspect="1"/>
          </p:cNvPicPr>
          <p:nvPr/>
        </p:nvPicPr>
        <p:blipFill rotWithShape="1">
          <a:blip r:embed="rId2"/>
          <a:srcRect b="3613"/>
          <a:stretch/>
        </p:blipFill>
        <p:spPr>
          <a:xfrm>
            <a:off x="457200" y="1076287"/>
            <a:ext cx="6629400" cy="3267113"/>
          </a:xfrm>
          <a:prstGeom prst="rect">
            <a:avLst/>
          </a:prstGeom>
        </p:spPr>
      </p:pic>
      <p:sp>
        <p:nvSpPr>
          <p:cNvPr id="5" name="標題 1">
            <a:extLst>
              <a:ext uri="{FF2B5EF4-FFF2-40B4-BE49-F238E27FC236}">
                <a16:creationId xmlns:a16="http://schemas.microsoft.com/office/drawing/2014/main" id="{AAE021B9-FB4A-4BA0-B48E-7C05146A929B}"/>
              </a:ext>
            </a:extLst>
          </p:cNvPr>
          <p:cNvSpPr>
            <a:spLocks noGrp="1"/>
          </p:cNvSpPr>
          <p:nvPr>
            <p:ph type="title"/>
          </p:nvPr>
        </p:nvSpPr>
        <p:spPr>
          <a:xfrm>
            <a:off x="1143000" y="179908"/>
            <a:ext cx="7772400" cy="734491"/>
          </a:xfrm>
        </p:spPr>
        <p:txBody>
          <a:bodyPr/>
          <a:lstStyle/>
          <a:p>
            <a:r>
              <a:rPr lang="vi-VN" altLang="zh-TW" sz="3200" dirty="0"/>
              <a:t>Phân phát tài liệu đến line sản xuất</a:t>
            </a:r>
            <a:endParaRPr lang="zh-TW" altLang="en-US" sz="3200" dirty="0"/>
          </a:p>
        </p:txBody>
      </p:sp>
      <p:sp>
        <p:nvSpPr>
          <p:cNvPr id="6" name="TextBox 3">
            <a:extLst>
              <a:ext uri="{FF2B5EF4-FFF2-40B4-BE49-F238E27FC236}">
                <a16:creationId xmlns:a16="http://schemas.microsoft.com/office/drawing/2014/main" id="{6BD86C1A-75AF-41BA-9157-D59516B51215}"/>
              </a:ext>
            </a:extLst>
          </p:cNvPr>
          <p:cNvSpPr txBox="1">
            <a:spLocks noChangeArrowheads="1"/>
          </p:cNvSpPr>
          <p:nvPr/>
        </p:nvSpPr>
        <p:spPr bwMode="auto">
          <a:xfrm>
            <a:off x="186070" y="5247660"/>
            <a:ext cx="8610600" cy="997196"/>
          </a:xfrm>
          <a:prstGeom prst="rect">
            <a:avLst/>
          </a:prstGeom>
          <a:noFill/>
          <a:ln w="9525">
            <a:noFill/>
            <a:miter lim="800000"/>
            <a:headEnd/>
            <a:tailEnd/>
          </a:ln>
        </p:spPr>
        <p:txBody>
          <a:bodyPr wrap="square">
            <a:spAutoFit/>
          </a:bodyPr>
          <a:lstStyle/>
          <a:p>
            <a:pPr marL="0" marR="0" lvl="0" indent="0" defTabSz="914400" rtl="0" eaLnBrk="1" fontAlgn="base" latinLnBrk="0" hangingPunct="1">
              <a:lnSpc>
                <a:spcPct val="100000"/>
              </a:lnSpc>
              <a:spcBef>
                <a:spcPct val="20000"/>
              </a:spcBef>
              <a:spcAft>
                <a:spcPct val="0"/>
              </a:spcAft>
              <a:buClr>
                <a:srgbClr val="FF3300"/>
              </a:buClr>
              <a:buSzTx/>
              <a:buFont typeface="Wingdings" pitchFamily="2" charset="2"/>
              <a:buNone/>
              <a:tabLst/>
              <a:defRPr/>
            </a:pPr>
            <a:r>
              <a:rPr lang="vi-VN" altLang="zh-TW" sz="1400" dirty="0">
                <a:solidFill>
                  <a:srgbClr val="000000"/>
                </a:solidFill>
              </a:rPr>
              <a:t>Đối với tài liệu tạm thời sẽ có hạn trong vòng  1 tháng. Và Khi DCC gửi mail tới các bộ phận về tài liệu hết hạn. Thì Các bộ phận nhanh chóng thu hoi tài liệu đó về gửi về DCC. Một tài liệu khi phát hành ra line phải đảm bảo chỉ có version mới nhất không xuất hiện hai version cho  1 tài liệu</a:t>
            </a:r>
          </a:p>
          <a:p>
            <a:pPr marL="0" marR="0" lvl="0" indent="0" algn="ctr" defTabSz="914400" rtl="0" eaLnBrk="1" fontAlgn="base" latinLnBrk="0" hangingPunct="1">
              <a:lnSpc>
                <a:spcPct val="100000"/>
              </a:lnSpc>
              <a:spcBef>
                <a:spcPct val="20000"/>
              </a:spcBef>
              <a:spcAft>
                <a:spcPct val="0"/>
              </a:spcAft>
              <a:buClr>
                <a:srgbClr val="FF3300"/>
              </a:buClr>
              <a:buSzTx/>
              <a:buFont typeface="Wingdings" pitchFamily="2" charset="2"/>
              <a:buNone/>
              <a:tabLst/>
              <a:defRPr/>
            </a:pPr>
            <a:endParaRPr kumimoji="1" lang="zh-TW" altLang="en-US" sz="1400" i="0" u="none" strike="noStrike" kern="1200" cap="none" spc="0" normalizeH="0" baseline="0" noProof="0" dirty="0">
              <a:ln>
                <a:noFill/>
              </a:ln>
              <a:solidFill>
                <a:srgbClr val="000000"/>
              </a:solidFill>
              <a:effectLst/>
              <a:uLnTx/>
              <a:uFillTx/>
              <a:latin typeface="Arial" charset="0"/>
              <a:ea typeface="PMingLiU" pitchFamily="18" charset="-120"/>
              <a:cs typeface="+mn-cs"/>
            </a:endParaRPr>
          </a:p>
        </p:txBody>
      </p:sp>
    </p:spTree>
    <p:extLst>
      <p:ext uri="{BB962C8B-B14F-4D97-AF65-F5344CB8AC3E}">
        <p14:creationId xmlns:p14="http://schemas.microsoft.com/office/powerpoint/2010/main" val="839223831"/>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灯片编号占位符 4"/>
          <p:cNvSpPr>
            <a:spLocks noGrp="1"/>
          </p:cNvSpPr>
          <p:nvPr>
            <p:ph type="sldNum" sz="quarter" idx="10"/>
          </p:nvPr>
        </p:nvSpPr>
        <p:spPr>
          <a:noFill/>
          <a:ln>
            <a:miter lim="800000"/>
            <a:headEnd/>
            <a:tailEnd/>
          </a:ln>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E516FEA-700E-41AB-8A46-09FE5F8F9BC4}" type="slidenum">
              <a:rPr kumimoji="1" lang="en-US" altLang="zh-TW" sz="1600" b="0" i="0" u="none" strike="noStrike" kern="1200" cap="none" spc="0" normalizeH="0" baseline="0" noProof="0" smtClean="0">
                <a:ln>
                  <a:noFill/>
                </a:ln>
                <a:solidFill>
                  <a:srgbClr val="FFFFFF"/>
                </a:solidFill>
                <a:effectLst/>
                <a:uLnTx/>
                <a:uFillTx/>
                <a:latin typeface="Arial"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42</a:t>
            </a:fld>
            <a:endParaRPr kumimoji="1" lang="en-US" altLang="zh-TW" sz="1600" b="0" i="0" u="none" strike="noStrike" kern="1200" cap="none" spc="0" normalizeH="0" baseline="0" noProof="0">
              <a:ln>
                <a:noFill/>
              </a:ln>
              <a:solidFill>
                <a:srgbClr val="FFFFFF"/>
              </a:solidFill>
              <a:effectLst/>
              <a:uLnTx/>
              <a:uFillTx/>
              <a:latin typeface="Arial" pitchFamily="34" charset="0"/>
              <a:ea typeface="PMingLiU" pitchFamily="18" charset="-120"/>
              <a:cs typeface="+mn-cs"/>
            </a:endParaRPr>
          </a:p>
        </p:txBody>
      </p:sp>
      <p:sp>
        <p:nvSpPr>
          <p:cNvPr id="5" name="標題 1">
            <a:extLst>
              <a:ext uri="{FF2B5EF4-FFF2-40B4-BE49-F238E27FC236}">
                <a16:creationId xmlns:a16="http://schemas.microsoft.com/office/drawing/2014/main" id="{AAE021B9-FB4A-4BA0-B48E-7C05146A929B}"/>
              </a:ext>
            </a:extLst>
          </p:cNvPr>
          <p:cNvSpPr>
            <a:spLocks noGrp="1"/>
          </p:cNvSpPr>
          <p:nvPr>
            <p:ph type="title"/>
          </p:nvPr>
        </p:nvSpPr>
        <p:spPr>
          <a:xfrm>
            <a:off x="1143000" y="179908"/>
            <a:ext cx="7772400" cy="734491"/>
          </a:xfrm>
        </p:spPr>
        <p:txBody>
          <a:bodyPr/>
          <a:lstStyle/>
          <a:p>
            <a:r>
              <a:rPr lang="vi-VN" altLang="zh-TW" sz="3200" dirty="0"/>
              <a:t>Phân phát tài liệu đến line sản xuất</a:t>
            </a:r>
            <a:endParaRPr lang="zh-TW" altLang="en-US" sz="3200" dirty="0"/>
          </a:p>
        </p:txBody>
      </p:sp>
      <p:pic>
        <p:nvPicPr>
          <p:cNvPr id="3" name="Picture 2">
            <a:extLst>
              <a:ext uri="{FF2B5EF4-FFF2-40B4-BE49-F238E27FC236}">
                <a16:creationId xmlns:a16="http://schemas.microsoft.com/office/drawing/2014/main" id="{7A0DA535-2538-4C57-9C53-8856C9C7EE75}"/>
              </a:ext>
            </a:extLst>
          </p:cNvPr>
          <p:cNvPicPr>
            <a:picLocks noChangeAspect="1"/>
          </p:cNvPicPr>
          <p:nvPr/>
        </p:nvPicPr>
        <p:blipFill rotWithShape="1">
          <a:blip r:embed="rId2"/>
          <a:srcRect l="5833" t="819" r="4167" b="819"/>
          <a:stretch/>
        </p:blipFill>
        <p:spPr>
          <a:xfrm>
            <a:off x="428847" y="1547617"/>
            <a:ext cx="5534247" cy="2254694"/>
          </a:xfrm>
          <a:prstGeom prst="rect">
            <a:avLst/>
          </a:prstGeom>
        </p:spPr>
      </p:pic>
      <p:pic>
        <p:nvPicPr>
          <p:cNvPr id="4" name="Picture 3">
            <a:extLst>
              <a:ext uri="{FF2B5EF4-FFF2-40B4-BE49-F238E27FC236}">
                <a16:creationId xmlns:a16="http://schemas.microsoft.com/office/drawing/2014/main" id="{7BF2E634-3D29-4F06-9EEF-24BB1D26C95C}"/>
              </a:ext>
            </a:extLst>
          </p:cNvPr>
          <p:cNvPicPr>
            <a:picLocks noChangeAspect="1"/>
          </p:cNvPicPr>
          <p:nvPr/>
        </p:nvPicPr>
        <p:blipFill rotWithShape="1">
          <a:blip r:embed="rId3"/>
          <a:srcRect l="4167" t="12399" r="833" b="30769"/>
          <a:stretch/>
        </p:blipFill>
        <p:spPr>
          <a:xfrm>
            <a:off x="393405" y="4495800"/>
            <a:ext cx="5420509" cy="2099838"/>
          </a:xfrm>
          <a:prstGeom prst="rect">
            <a:avLst/>
          </a:prstGeom>
        </p:spPr>
      </p:pic>
      <p:sp>
        <p:nvSpPr>
          <p:cNvPr id="9" name="TextBox 3">
            <a:extLst>
              <a:ext uri="{FF2B5EF4-FFF2-40B4-BE49-F238E27FC236}">
                <a16:creationId xmlns:a16="http://schemas.microsoft.com/office/drawing/2014/main" id="{4815D44E-81B0-4FDF-BE35-714331D9B75E}"/>
              </a:ext>
            </a:extLst>
          </p:cNvPr>
          <p:cNvSpPr txBox="1">
            <a:spLocks noChangeArrowheads="1"/>
          </p:cNvSpPr>
          <p:nvPr/>
        </p:nvSpPr>
        <p:spPr bwMode="auto">
          <a:xfrm>
            <a:off x="457200" y="1077120"/>
            <a:ext cx="8305800" cy="307777"/>
          </a:xfrm>
          <a:prstGeom prst="rect">
            <a:avLst/>
          </a:prstGeom>
          <a:noFill/>
          <a:ln w="9525">
            <a:noFill/>
            <a:miter lim="800000"/>
            <a:headEnd/>
            <a:tailEnd/>
          </a:ln>
        </p:spPr>
        <p:txBody>
          <a:bodyPr wrap="square">
            <a:spAutoFit/>
          </a:bodyPr>
          <a:lstStyle/>
          <a:p>
            <a:pPr marL="0" marR="0" lvl="0" indent="0" defTabSz="914400" rtl="0" eaLnBrk="1" fontAlgn="base" latinLnBrk="0" hangingPunct="1">
              <a:lnSpc>
                <a:spcPct val="100000"/>
              </a:lnSpc>
              <a:spcBef>
                <a:spcPct val="20000"/>
              </a:spcBef>
              <a:spcAft>
                <a:spcPct val="0"/>
              </a:spcAft>
              <a:buClr>
                <a:srgbClr val="FF3300"/>
              </a:buClr>
              <a:buSzTx/>
              <a:buFont typeface="Wingdings" pitchFamily="2" charset="2"/>
              <a:buNone/>
              <a:tabLst/>
              <a:defRPr/>
            </a:pPr>
            <a:r>
              <a:rPr lang="vi-VN" altLang="zh-TW" sz="1400" dirty="0">
                <a:solidFill>
                  <a:srgbClr val="000000"/>
                </a:solidFill>
              </a:rPr>
              <a:t>Đối với tài liệu in giấy xanh:tài liệu này đã được release trên hệ thống </a:t>
            </a:r>
            <a:endParaRPr kumimoji="1" lang="zh-TW" altLang="en-US" sz="1400" i="0" u="none" strike="noStrike" kern="1200" cap="none" spc="0" normalizeH="0" baseline="0" noProof="0" dirty="0">
              <a:ln>
                <a:noFill/>
              </a:ln>
              <a:solidFill>
                <a:srgbClr val="000000"/>
              </a:solidFill>
              <a:effectLst/>
              <a:uLnTx/>
              <a:uFillTx/>
              <a:latin typeface="Arial" charset="0"/>
              <a:ea typeface="PMingLiU" pitchFamily="18" charset="-120"/>
              <a:cs typeface="+mn-cs"/>
            </a:endParaRPr>
          </a:p>
        </p:txBody>
      </p:sp>
      <p:sp>
        <p:nvSpPr>
          <p:cNvPr id="10" name="TextBox 3">
            <a:extLst>
              <a:ext uri="{FF2B5EF4-FFF2-40B4-BE49-F238E27FC236}">
                <a16:creationId xmlns:a16="http://schemas.microsoft.com/office/drawing/2014/main" id="{5969959F-778B-4C7D-AFE4-F579B3BC96D0}"/>
              </a:ext>
            </a:extLst>
          </p:cNvPr>
          <p:cNvSpPr txBox="1">
            <a:spLocks noChangeArrowheads="1"/>
          </p:cNvSpPr>
          <p:nvPr/>
        </p:nvSpPr>
        <p:spPr bwMode="auto">
          <a:xfrm>
            <a:off x="365052" y="3960295"/>
            <a:ext cx="8305800" cy="523220"/>
          </a:xfrm>
          <a:prstGeom prst="rect">
            <a:avLst/>
          </a:prstGeom>
          <a:noFill/>
          <a:ln w="9525">
            <a:noFill/>
            <a:miter lim="800000"/>
            <a:headEnd/>
            <a:tailEnd/>
          </a:ln>
        </p:spPr>
        <p:txBody>
          <a:bodyPr wrap="square">
            <a:spAutoFit/>
          </a:bodyPr>
          <a:lstStyle/>
          <a:p>
            <a:pPr marL="0" marR="0" lvl="0" indent="0" defTabSz="914400" rtl="0" eaLnBrk="1" fontAlgn="base" latinLnBrk="0" hangingPunct="1">
              <a:lnSpc>
                <a:spcPct val="100000"/>
              </a:lnSpc>
              <a:spcBef>
                <a:spcPct val="20000"/>
              </a:spcBef>
              <a:spcAft>
                <a:spcPct val="0"/>
              </a:spcAft>
              <a:buClr>
                <a:srgbClr val="FF3300"/>
              </a:buClr>
              <a:buSzTx/>
              <a:buFont typeface="Wingdings" pitchFamily="2" charset="2"/>
              <a:buNone/>
              <a:tabLst/>
              <a:defRPr/>
            </a:pPr>
            <a:r>
              <a:rPr lang="vi-VN" altLang="zh-TW" sz="1400" dirty="0">
                <a:solidFill>
                  <a:srgbClr val="000000"/>
                </a:solidFill>
              </a:rPr>
              <a:t>Tài liệu tạm thời: là tài liệu chưa dc phát hành trên hệ thống sẽ được in giấy trắng và có hiệu lưc 1 tháng. Thời gian trên dấu thể hiện thời gian hết hiệu lực của tài liệu</a:t>
            </a:r>
            <a:endParaRPr kumimoji="1" lang="zh-TW" altLang="en-US" sz="1400" i="0" u="none" strike="noStrike" kern="1200" cap="none" spc="0" normalizeH="0" baseline="0" noProof="0" dirty="0">
              <a:ln>
                <a:noFill/>
              </a:ln>
              <a:solidFill>
                <a:srgbClr val="000000"/>
              </a:solidFill>
              <a:effectLst/>
              <a:uLnTx/>
              <a:uFillTx/>
              <a:latin typeface="Arial" charset="0"/>
              <a:ea typeface="PMingLiU" pitchFamily="18" charset="-120"/>
              <a:cs typeface="+mn-cs"/>
            </a:endParaRPr>
          </a:p>
        </p:txBody>
      </p:sp>
    </p:spTree>
    <p:extLst>
      <p:ext uri="{BB962C8B-B14F-4D97-AF65-F5344CB8AC3E}">
        <p14:creationId xmlns:p14="http://schemas.microsoft.com/office/powerpoint/2010/main" val="1816273144"/>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灯片编号占位符 4"/>
          <p:cNvSpPr>
            <a:spLocks noGrp="1"/>
          </p:cNvSpPr>
          <p:nvPr>
            <p:ph type="sldNum" sz="quarter" idx="10"/>
          </p:nvPr>
        </p:nvSpPr>
        <p:spPr>
          <a:noFill/>
          <a:ln>
            <a:miter lim="800000"/>
            <a:headEnd/>
            <a:tailEnd/>
          </a:ln>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E516FEA-700E-41AB-8A46-09FE5F8F9BC4}" type="slidenum">
              <a:rPr kumimoji="1" lang="en-US" altLang="zh-TW" sz="1600" b="0" i="0" u="none" strike="noStrike" kern="1200" cap="none" spc="0" normalizeH="0" baseline="0" noProof="0" smtClean="0">
                <a:ln>
                  <a:noFill/>
                </a:ln>
                <a:solidFill>
                  <a:srgbClr val="FFFFFF"/>
                </a:solidFill>
                <a:effectLst/>
                <a:uLnTx/>
                <a:uFillTx/>
                <a:latin typeface="Arial"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43</a:t>
            </a:fld>
            <a:endParaRPr kumimoji="1" lang="en-US" altLang="zh-TW" sz="1600" b="0" i="0" u="none" strike="noStrike" kern="1200" cap="none" spc="0" normalizeH="0" baseline="0" noProof="0">
              <a:ln>
                <a:noFill/>
              </a:ln>
              <a:solidFill>
                <a:srgbClr val="FFFFFF"/>
              </a:solidFill>
              <a:effectLst/>
              <a:uLnTx/>
              <a:uFillTx/>
              <a:latin typeface="Arial" pitchFamily="34" charset="0"/>
              <a:ea typeface="PMingLiU" pitchFamily="18" charset="-120"/>
              <a:cs typeface="+mn-cs"/>
            </a:endParaRPr>
          </a:p>
        </p:txBody>
      </p:sp>
      <p:sp>
        <p:nvSpPr>
          <p:cNvPr id="13315" name="TextBox 3"/>
          <p:cNvSpPr txBox="1">
            <a:spLocks noChangeArrowheads="1"/>
          </p:cNvSpPr>
          <p:nvPr/>
        </p:nvSpPr>
        <p:spPr bwMode="auto">
          <a:xfrm>
            <a:off x="304800" y="1143000"/>
            <a:ext cx="8610600" cy="1212640"/>
          </a:xfrm>
          <a:prstGeom prst="rect">
            <a:avLst/>
          </a:prstGeom>
          <a:noFill/>
          <a:ln w="9525">
            <a:noFill/>
            <a:miter lim="800000"/>
            <a:headEnd/>
            <a:tailEnd/>
          </a:ln>
        </p:spPr>
        <p:txBody>
          <a:bodyPr wrap="square">
            <a:spAutoFit/>
          </a:bodyPr>
          <a:lstStyle/>
          <a:p>
            <a:pPr marL="0" marR="0" lvl="0" indent="0" defTabSz="914400" rtl="0" eaLnBrk="1" fontAlgn="base" latinLnBrk="0" hangingPunct="1">
              <a:lnSpc>
                <a:spcPct val="100000"/>
              </a:lnSpc>
              <a:spcBef>
                <a:spcPct val="20000"/>
              </a:spcBef>
              <a:spcAft>
                <a:spcPct val="0"/>
              </a:spcAft>
              <a:buClr>
                <a:srgbClr val="FF3300"/>
              </a:buClr>
              <a:buSzTx/>
              <a:buFont typeface="Wingdings" pitchFamily="2" charset="2"/>
              <a:buNone/>
              <a:tabLst/>
              <a:defRPr/>
            </a:pPr>
            <a:r>
              <a:rPr lang="vi-VN" altLang="zh-TW" sz="1400" dirty="0">
                <a:solidFill>
                  <a:srgbClr val="000000"/>
                </a:solidFill>
              </a:rPr>
              <a:t>Đối với tài liệu đã đăng lên hệ thống. Các bộ phận vào webiso làm đơn portal đăng ký in lại và ghi rõ nguyên nhân lý do in lại. Các bước lam như bên dưới, Khi làm xong mọi người quay lại portal làm điền người ký duyệt. Đối với tài liệu tạm thời bị mất các bộ phận email và ghi rõ nguyên nhân , báo cáo đối sách cải tiến </a:t>
            </a:r>
          </a:p>
          <a:p>
            <a:pPr marL="0" marR="0" lvl="0" indent="0" algn="ctr" defTabSz="914400" rtl="0" eaLnBrk="1" fontAlgn="base" latinLnBrk="0" hangingPunct="1">
              <a:lnSpc>
                <a:spcPct val="100000"/>
              </a:lnSpc>
              <a:spcBef>
                <a:spcPct val="20000"/>
              </a:spcBef>
              <a:spcAft>
                <a:spcPct val="0"/>
              </a:spcAft>
              <a:buClr>
                <a:srgbClr val="FF3300"/>
              </a:buClr>
              <a:buSzTx/>
              <a:buFont typeface="Wingdings" pitchFamily="2" charset="2"/>
              <a:buNone/>
              <a:tabLst/>
              <a:defRPr/>
            </a:pPr>
            <a:endParaRPr kumimoji="1" lang="zh-TW" altLang="en-US" sz="1400" i="0" u="none" strike="noStrike" kern="1200" cap="none" spc="0" normalizeH="0" baseline="0" noProof="0" dirty="0">
              <a:ln>
                <a:noFill/>
              </a:ln>
              <a:solidFill>
                <a:srgbClr val="000000"/>
              </a:solidFill>
              <a:effectLst/>
              <a:uLnTx/>
              <a:uFillTx/>
              <a:latin typeface="Arial" charset="0"/>
              <a:ea typeface="PMingLiU" pitchFamily="18" charset="-120"/>
              <a:cs typeface="+mn-cs"/>
            </a:endParaRPr>
          </a:p>
        </p:txBody>
      </p:sp>
      <p:sp>
        <p:nvSpPr>
          <p:cNvPr id="5" name="標題 1">
            <a:extLst>
              <a:ext uri="{FF2B5EF4-FFF2-40B4-BE49-F238E27FC236}">
                <a16:creationId xmlns:a16="http://schemas.microsoft.com/office/drawing/2014/main" id="{AAE021B9-FB4A-4BA0-B48E-7C05146A929B}"/>
              </a:ext>
            </a:extLst>
          </p:cNvPr>
          <p:cNvSpPr>
            <a:spLocks noGrp="1"/>
          </p:cNvSpPr>
          <p:nvPr>
            <p:ph type="title"/>
          </p:nvPr>
        </p:nvSpPr>
        <p:spPr>
          <a:xfrm>
            <a:off x="1143000" y="179908"/>
            <a:ext cx="7772400" cy="734491"/>
          </a:xfrm>
        </p:spPr>
        <p:txBody>
          <a:bodyPr/>
          <a:lstStyle/>
          <a:p>
            <a:r>
              <a:rPr lang="vi-VN" altLang="zh-TW" sz="3200" dirty="0"/>
              <a:t>Khi bộ phận làm mất tài liệu</a:t>
            </a:r>
            <a:endParaRPr lang="zh-TW" altLang="en-US" sz="3200" dirty="0"/>
          </a:p>
        </p:txBody>
      </p:sp>
      <p:pic>
        <p:nvPicPr>
          <p:cNvPr id="2" name="Picture 1">
            <a:extLst>
              <a:ext uri="{FF2B5EF4-FFF2-40B4-BE49-F238E27FC236}">
                <a16:creationId xmlns:a16="http://schemas.microsoft.com/office/drawing/2014/main" id="{A8B89373-9149-4FE3-B4D0-7F1ED1FCC503}"/>
              </a:ext>
            </a:extLst>
          </p:cNvPr>
          <p:cNvPicPr>
            <a:picLocks noChangeAspect="1"/>
          </p:cNvPicPr>
          <p:nvPr/>
        </p:nvPicPr>
        <p:blipFill rotWithShape="1">
          <a:blip r:embed="rId2"/>
          <a:srcRect t="978" r="5833" b="16575"/>
          <a:stretch/>
        </p:blipFill>
        <p:spPr>
          <a:xfrm>
            <a:off x="216195" y="2317406"/>
            <a:ext cx="8610600" cy="2306663"/>
          </a:xfrm>
          <a:prstGeom prst="rect">
            <a:avLst/>
          </a:prstGeom>
        </p:spPr>
      </p:pic>
      <p:pic>
        <p:nvPicPr>
          <p:cNvPr id="3" name="Picture 2">
            <a:extLst>
              <a:ext uri="{FF2B5EF4-FFF2-40B4-BE49-F238E27FC236}">
                <a16:creationId xmlns:a16="http://schemas.microsoft.com/office/drawing/2014/main" id="{9463287E-6B01-4802-A8B5-FAE72EDE667A}"/>
              </a:ext>
            </a:extLst>
          </p:cNvPr>
          <p:cNvPicPr>
            <a:picLocks noChangeAspect="1"/>
          </p:cNvPicPr>
          <p:nvPr/>
        </p:nvPicPr>
        <p:blipFill rotWithShape="1">
          <a:blip r:embed="rId3"/>
          <a:srcRect t="7055" r="7500"/>
          <a:stretch/>
        </p:blipFill>
        <p:spPr>
          <a:xfrm>
            <a:off x="228600" y="4643034"/>
            <a:ext cx="8458200" cy="2143931"/>
          </a:xfrm>
          <a:prstGeom prst="rect">
            <a:avLst/>
          </a:prstGeom>
        </p:spPr>
      </p:pic>
    </p:spTree>
    <p:extLst>
      <p:ext uri="{BB962C8B-B14F-4D97-AF65-F5344CB8AC3E}">
        <p14:creationId xmlns:p14="http://schemas.microsoft.com/office/powerpoint/2010/main" val="1823552073"/>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灯片编号占位符 4"/>
          <p:cNvSpPr>
            <a:spLocks noGrp="1"/>
          </p:cNvSpPr>
          <p:nvPr>
            <p:ph type="sldNum" sz="quarter" idx="10"/>
          </p:nvPr>
        </p:nvSpPr>
        <p:spPr>
          <a:noFill/>
          <a:ln>
            <a:miter lim="800000"/>
            <a:headEnd/>
            <a:tailEnd/>
          </a:ln>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E516FEA-700E-41AB-8A46-09FE5F8F9BC4}" type="slidenum">
              <a:rPr kumimoji="1" lang="en-US" altLang="zh-TW" sz="1600" b="0" i="0" u="none" strike="noStrike" kern="1200" cap="none" spc="0" normalizeH="0" baseline="0" noProof="0" smtClean="0">
                <a:ln>
                  <a:noFill/>
                </a:ln>
                <a:solidFill>
                  <a:srgbClr val="FFFFFF"/>
                </a:solidFill>
                <a:effectLst/>
                <a:uLnTx/>
                <a:uFillTx/>
                <a:latin typeface="Arial"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44</a:t>
            </a:fld>
            <a:endParaRPr kumimoji="1" lang="en-US" altLang="zh-TW" sz="1600" b="0" i="0" u="none" strike="noStrike" kern="1200" cap="none" spc="0" normalizeH="0" baseline="0" noProof="0">
              <a:ln>
                <a:noFill/>
              </a:ln>
              <a:solidFill>
                <a:srgbClr val="FFFFFF"/>
              </a:solidFill>
              <a:effectLst/>
              <a:uLnTx/>
              <a:uFillTx/>
              <a:latin typeface="Arial" pitchFamily="34" charset="0"/>
              <a:ea typeface="PMingLiU" pitchFamily="18" charset="-120"/>
              <a:cs typeface="+mn-cs"/>
            </a:endParaRPr>
          </a:p>
        </p:txBody>
      </p:sp>
      <p:sp>
        <p:nvSpPr>
          <p:cNvPr id="5" name="標題 1">
            <a:extLst>
              <a:ext uri="{FF2B5EF4-FFF2-40B4-BE49-F238E27FC236}">
                <a16:creationId xmlns:a16="http://schemas.microsoft.com/office/drawing/2014/main" id="{AAE021B9-FB4A-4BA0-B48E-7C05146A929B}"/>
              </a:ext>
            </a:extLst>
          </p:cNvPr>
          <p:cNvSpPr>
            <a:spLocks noGrp="1"/>
          </p:cNvSpPr>
          <p:nvPr>
            <p:ph type="title"/>
          </p:nvPr>
        </p:nvSpPr>
        <p:spPr>
          <a:xfrm>
            <a:off x="1143000" y="179908"/>
            <a:ext cx="7772400" cy="734491"/>
          </a:xfrm>
        </p:spPr>
        <p:txBody>
          <a:bodyPr/>
          <a:lstStyle/>
          <a:p>
            <a:r>
              <a:rPr lang="vi-VN" altLang="zh-TW" sz="3200" dirty="0"/>
              <a:t>SỬ DỤNG GIẤY TÁI CHẾ</a:t>
            </a:r>
            <a:endParaRPr lang="zh-TW" altLang="en-US" sz="3200" dirty="0"/>
          </a:p>
        </p:txBody>
      </p:sp>
      <p:sp>
        <p:nvSpPr>
          <p:cNvPr id="6" name="TextBox 3">
            <a:extLst>
              <a:ext uri="{FF2B5EF4-FFF2-40B4-BE49-F238E27FC236}">
                <a16:creationId xmlns:a16="http://schemas.microsoft.com/office/drawing/2014/main" id="{438108B4-89F2-49ED-BEF3-4AB83CBE7788}"/>
              </a:ext>
            </a:extLst>
          </p:cNvPr>
          <p:cNvSpPr txBox="1">
            <a:spLocks noChangeArrowheads="1"/>
          </p:cNvSpPr>
          <p:nvPr/>
        </p:nvSpPr>
        <p:spPr bwMode="auto">
          <a:xfrm>
            <a:off x="304800" y="1143000"/>
            <a:ext cx="8610600" cy="738664"/>
          </a:xfrm>
          <a:prstGeom prst="rect">
            <a:avLst/>
          </a:prstGeom>
          <a:noFill/>
          <a:ln w="9525">
            <a:noFill/>
            <a:miter lim="800000"/>
            <a:headEnd/>
            <a:tailEnd/>
          </a:ln>
        </p:spPr>
        <p:txBody>
          <a:bodyPr wrap="square">
            <a:spAutoFit/>
          </a:bodyPr>
          <a:lstStyle/>
          <a:p>
            <a:pPr marL="0" marR="0" lvl="0" indent="0" defTabSz="914400" rtl="0" eaLnBrk="1" fontAlgn="base" latinLnBrk="0" hangingPunct="1">
              <a:lnSpc>
                <a:spcPct val="100000"/>
              </a:lnSpc>
              <a:spcBef>
                <a:spcPct val="20000"/>
              </a:spcBef>
              <a:spcAft>
                <a:spcPct val="0"/>
              </a:spcAft>
              <a:buClr>
                <a:srgbClr val="FF3300"/>
              </a:buClr>
              <a:buSzTx/>
              <a:buFont typeface="Wingdings" pitchFamily="2" charset="2"/>
              <a:buNone/>
              <a:tabLst/>
              <a:defRPr/>
            </a:pPr>
            <a:r>
              <a:rPr lang="vi-VN" altLang="zh-TW" sz="1400" dirty="0">
                <a:solidFill>
                  <a:srgbClr val="000000"/>
                </a:solidFill>
              </a:rPr>
              <a:t>Đối với tài liệu liệu hết hiệu lực. DCC thu hồi về và đóng dấu “ Tài liệu hết hiệu lực”. Mặt sau dùng tái chế cho lần in tiếp. Khi bộ phận nhận được tài liệu thì chú ý . Sẽ sử dụng mặt không có dấu “ tài liệu hết hiệu lực” . Sẽ dụng dụng mặt ngược lại </a:t>
            </a:r>
            <a:endParaRPr kumimoji="1" lang="zh-TW" altLang="en-US" sz="1400" i="0" u="none" strike="noStrike" kern="1200" cap="none" spc="0" normalizeH="0" baseline="0" noProof="0" dirty="0">
              <a:ln>
                <a:noFill/>
              </a:ln>
              <a:solidFill>
                <a:srgbClr val="000000"/>
              </a:solidFill>
              <a:effectLst/>
              <a:uLnTx/>
              <a:uFillTx/>
              <a:latin typeface="Arial" charset="0"/>
              <a:ea typeface="PMingLiU" pitchFamily="18" charset="-120"/>
              <a:cs typeface="+mn-cs"/>
            </a:endParaRPr>
          </a:p>
        </p:txBody>
      </p:sp>
      <p:pic>
        <p:nvPicPr>
          <p:cNvPr id="4" name="Picture 3">
            <a:extLst>
              <a:ext uri="{FF2B5EF4-FFF2-40B4-BE49-F238E27FC236}">
                <a16:creationId xmlns:a16="http://schemas.microsoft.com/office/drawing/2014/main" id="{39B9EC55-A0FE-4A0A-A4D6-BD1848152E54}"/>
              </a:ext>
            </a:extLst>
          </p:cNvPr>
          <p:cNvPicPr>
            <a:picLocks noChangeAspect="1"/>
          </p:cNvPicPr>
          <p:nvPr/>
        </p:nvPicPr>
        <p:blipFill rotWithShape="1">
          <a:blip r:embed="rId2"/>
          <a:srcRect l="10020" t="8435" r="1648" b="2938"/>
          <a:stretch/>
        </p:blipFill>
        <p:spPr>
          <a:xfrm>
            <a:off x="304800" y="1937909"/>
            <a:ext cx="8077200" cy="3657600"/>
          </a:xfrm>
          <a:prstGeom prst="rect">
            <a:avLst/>
          </a:prstGeom>
        </p:spPr>
      </p:pic>
    </p:spTree>
    <p:extLst>
      <p:ext uri="{BB962C8B-B14F-4D97-AF65-F5344CB8AC3E}">
        <p14:creationId xmlns:p14="http://schemas.microsoft.com/office/powerpoint/2010/main" val="1647561300"/>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1">
            <a:extLst>
              <a:ext uri="{FF2B5EF4-FFF2-40B4-BE49-F238E27FC236}">
                <a16:creationId xmlns:a16="http://schemas.microsoft.com/office/drawing/2014/main" id="{AAE021B9-FB4A-4BA0-B48E-7C05146A929B}"/>
              </a:ext>
            </a:extLst>
          </p:cNvPr>
          <p:cNvSpPr>
            <a:spLocks noGrp="1"/>
          </p:cNvSpPr>
          <p:nvPr>
            <p:ph type="title"/>
          </p:nvPr>
        </p:nvSpPr>
        <p:spPr/>
        <p:txBody>
          <a:bodyPr/>
          <a:lstStyle/>
          <a:p>
            <a:r>
              <a:rPr lang="vi-VN" altLang="zh-TW" sz="3200" dirty="0"/>
              <a:t>Cách chỉnh sửa tài liệu khi up lên webiso</a:t>
            </a:r>
            <a:endParaRPr lang="zh-TW" altLang="en-US" sz="3200" dirty="0"/>
          </a:p>
        </p:txBody>
      </p:sp>
      <p:sp>
        <p:nvSpPr>
          <p:cNvPr id="13314" name="灯片编号占位符 4"/>
          <p:cNvSpPr>
            <a:spLocks noGrp="1"/>
          </p:cNvSpPr>
          <p:nvPr>
            <p:ph type="sldNum" sz="quarter" idx="10"/>
          </p:nvPr>
        </p:nvSpPr>
        <p:spPr>
          <a:noFill/>
          <a:ln>
            <a:miter lim="800000"/>
            <a:headEnd/>
            <a:tailEnd/>
          </a:ln>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E516FEA-700E-41AB-8A46-09FE5F8F9BC4}" type="slidenum">
              <a:rPr kumimoji="1" lang="en-US" altLang="zh-TW" sz="1600" b="0" i="0" u="none" strike="noStrike" kern="1200" cap="none" spc="0" normalizeH="0" baseline="0" noProof="0" smtClean="0">
                <a:ln>
                  <a:noFill/>
                </a:ln>
                <a:solidFill>
                  <a:srgbClr val="FFFFFF"/>
                </a:solidFill>
                <a:effectLst/>
                <a:uLnTx/>
                <a:uFillTx/>
                <a:latin typeface="Arial"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45</a:t>
            </a:fld>
            <a:endParaRPr kumimoji="1" lang="en-US" altLang="zh-TW" sz="1600" b="0" i="0" u="none" strike="noStrike" kern="1200" cap="none" spc="0" normalizeH="0" baseline="0" noProof="0">
              <a:ln>
                <a:noFill/>
              </a:ln>
              <a:solidFill>
                <a:srgbClr val="FFFFFF"/>
              </a:solidFill>
              <a:effectLst/>
              <a:uLnTx/>
              <a:uFillTx/>
              <a:latin typeface="Arial" pitchFamily="34" charset="0"/>
              <a:ea typeface="PMingLiU" pitchFamily="18" charset="-120"/>
              <a:cs typeface="+mn-cs"/>
            </a:endParaRPr>
          </a:p>
        </p:txBody>
      </p:sp>
      <p:pic>
        <p:nvPicPr>
          <p:cNvPr id="8" name="Content Placeholder 7">
            <a:extLst>
              <a:ext uri="{FF2B5EF4-FFF2-40B4-BE49-F238E27FC236}">
                <a16:creationId xmlns:a16="http://schemas.microsoft.com/office/drawing/2014/main" id="{7DD848F0-E37F-4817-9424-2A3D2E4CFEE8}"/>
              </a:ext>
            </a:extLst>
          </p:cNvPr>
          <p:cNvPicPr>
            <a:picLocks noGrp="1"/>
          </p:cNvPicPr>
          <p:nvPr>
            <p:ph idx="1"/>
          </p:nvPr>
        </p:nvPicPr>
        <p:blipFill>
          <a:blip r:embed="rId2"/>
          <a:stretch>
            <a:fillRect/>
          </a:stretch>
        </p:blipFill>
        <p:spPr>
          <a:xfrm>
            <a:off x="689344" y="930349"/>
            <a:ext cx="6400000" cy="1952381"/>
          </a:xfrm>
          <a:prstGeom prst="rect">
            <a:avLst/>
          </a:prstGeom>
        </p:spPr>
      </p:pic>
      <p:sp>
        <p:nvSpPr>
          <p:cNvPr id="3" name="Rectangle 2">
            <a:extLst>
              <a:ext uri="{FF2B5EF4-FFF2-40B4-BE49-F238E27FC236}">
                <a16:creationId xmlns:a16="http://schemas.microsoft.com/office/drawing/2014/main" id="{71D5BC72-D7A2-4886-809A-AAE243470224}"/>
              </a:ext>
            </a:extLst>
          </p:cNvPr>
          <p:cNvSpPr/>
          <p:nvPr/>
        </p:nvSpPr>
        <p:spPr>
          <a:xfrm>
            <a:off x="419986" y="2898679"/>
            <a:ext cx="8001000" cy="3490314"/>
          </a:xfrm>
          <a:prstGeom prst="rect">
            <a:avLst/>
          </a:prstGeom>
        </p:spPr>
        <p:txBody>
          <a:bodyPr wrap="square">
            <a:spAutoFit/>
          </a:bodyPr>
          <a:lstStyle/>
          <a:p>
            <a:pPr marL="180340">
              <a:lnSpc>
                <a:spcPct val="150000"/>
              </a:lnSpc>
              <a:spcAft>
                <a:spcPts val="0"/>
              </a:spcAft>
            </a:pPr>
            <a:r>
              <a:rPr lang="en-US" sz="1200" b="1"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1</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Tên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công</a:t>
            </a:r>
            <a:r>
              <a:rPr lang="en-US" sz="1200" dirty="0">
                <a:latin typeface="Times New Roman" panose="02020603050405020304" pitchFamily="18" charset="0"/>
                <a:ea typeface="Calibri" panose="020F0502020204030204" pitchFamily="34" charset="0"/>
                <a:cs typeface="Times New Roman" panose="02020603050405020304" pitchFamily="18" charset="0"/>
              </a:rPr>
              <a:t> ty: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chỉnh</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sửa</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đúng</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tên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công</a:t>
            </a:r>
            <a:r>
              <a:rPr lang="en-US" sz="1200" dirty="0">
                <a:latin typeface="Times New Roman" panose="02020603050405020304" pitchFamily="18" charset="0"/>
                <a:ea typeface="Calibri" panose="020F0502020204030204" pitchFamily="34" charset="0"/>
                <a:cs typeface="Times New Roman" panose="02020603050405020304" pitchFamily="18" charset="0"/>
              </a:rPr>
              <a:t> ty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cả</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tiếng</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trung</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lẫn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tiếng</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việt</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180340">
              <a:lnSpc>
                <a:spcPct val="150000"/>
              </a:lnSpc>
              <a:spcAft>
                <a:spcPts val="0"/>
              </a:spcAft>
            </a:pPr>
            <a:r>
              <a:rPr lang="en-US" sz="1200" b="1"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                </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MS Gothic" panose="020B0609070205080204" pitchFamily="49" charset="-128"/>
                <a:ea typeface="Calibri" panose="020F0502020204030204" pitchFamily="34" charset="0"/>
                <a:cs typeface="Times New Roman" panose="02020603050405020304" pitchFamily="18" charset="0"/>
              </a:rPr>
              <a:t>越南正文有限公司</a:t>
            </a:r>
            <a:r>
              <a:rPr lang="en-US" sz="1200" dirty="0">
                <a:latin typeface="Times New Roman" panose="02020603050405020304" pitchFamily="18" charset="0"/>
                <a:ea typeface="MS Gothic" panose="020B0609070205080204" pitchFamily="49" charset="-128"/>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Công</a:t>
            </a:r>
            <a:r>
              <a:rPr lang="en-US" sz="1200" dirty="0">
                <a:latin typeface="Times New Roman" panose="02020603050405020304" pitchFamily="18" charset="0"/>
                <a:ea typeface="Calibri" panose="020F0502020204030204" pitchFamily="34" charset="0"/>
                <a:cs typeface="Times New Roman" panose="02020603050405020304" pitchFamily="18" charset="0"/>
              </a:rPr>
              <a:t> ty TNHH </a:t>
            </a:r>
            <a:r>
              <a:rPr lang="en-US" sz="1200" dirty="0" err="1">
                <a:latin typeface="Times New Roman" panose="02020603050405020304" pitchFamily="18" charset="0"/>
                <a:ea typeface="Calibri" panose="020F0502020204030204" pitchFamily="34" charset="0"/>
                <a:cs typeface="Times New Roman" panose="02020603050405020304" pitchFamily="18" charset="0"/>
              </a:rPr>
              <a:t>Gemtek</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Việt</a:t>
            </a:r>
            <a:r>
              <a:rPr lang="en-US" sz="1200" dirty="0">
                <a:latin typeface="Times New Roman" panose="02020603050405020304" pitchFamily="18" charset="0"/>
                <a:ea typeface="Calibri" panose="020F0502020204030204" pitchFamily="34" charset="0"/>
                <a:cs typeface="Times New Roman" panose="02020603050405020304" pitchFamily="18" charset="0"/>
              </a:rPr>
              <a:t> Nam)</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180340">
              <a:lnSpc>
                <a:spcPct val="150000"/>
              </a:lnSpc>
              <a:spcAft>
                <a:spcPts val="0"/>
              </a:spcAft>
            </a:pPr>
            <a:r>
              <a:rPr lang="en-US" sz="1200" b="1"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2:</a:t>
            </a:r>
            <a:r>
              <a:rPr lang="en-US" sz="1200" dirty="0">
                <a:latin typeface="Times New Roman" panose="02020603050405020304" pitchFamily="18" charset="0"/>
                <a:ea typeface="Calibri" panose="020F0502020204030204" pitchFamily="34" charset="0"/>
                <a:cs typeface="Times New Roman" panose="02020603050405020304" pitchFamily="18" charset="0"/>
              </a:rPr>
              <a:t>  Version (Ver 1: 1.0, </a:t>
            </a:r>
            <a:r>
              <a:rPr lang="en-US" sz="1200" dirty="0" err="1">
                <a:latin typeface="Times New Roman" panose="02020603050405020304" pitchFamily="18" charset="0"/>
                <a:ea typeface="Calibri" panose="020F0502020204030204" pitchFamily="34" charset="0"/>
                <a:cs typeface="Times New Roman" panose="02020603050405020304" pitchFamily="18" charset="0"/>
              </a:rPr>
              <a:t>ver</a:t>
            </a:r>
            <a:r>
              <a:rPr lang="en-US" sz="1200" dirty="0">
                <a:latin typeface="Times New Roman" panose="02020603050405020304" pitchFamily="18" charset="0"/>
                <a:ea typeface="Calibri" panose="020F0502020204030204" pitchFamily="34" charset="0"/>
                <a:cs typeface="Times New Roman" panose="02020603050405020304" pitchFamily="18" charset="0"/>
              </a:rPr>
              <a:t> 2: 1.1, … </a:t>
            </a:r>
            <a:r>
              <a:rPr lang="en-US" sz="1200" dirty="0" err="1">
                <a:latin typeface="Times New Roman" panose="02020603050405020304" pitchFamily="18" charset="0"/>
                <a:ea typeface="Calibri" panose="020F0502020204030204" pitchFamily="34" charset="0"/>
                <a:cs typeface="Times New Roman" panose="02020603050405020304" pitchFamily="18" charset="0"/>
              </a:rPr>
              <a:t>ver</a:t>
            </a:r>
            <a:r>
              <a:rPr lang="en-US" sz="1200" dirty="0">
                <a:latin typeface="Times New Roman" panose="02020603050405020304" pitchFamily="18" charset="0"/>
                <a:ea typeface="Calibri" panose="020F0502020204030204" pitchFamily="34" charset="0"/>
                <a:cs typeface="Times New Roman" panose="02020603050405020304" pitchFamily="18" charset="0"/>
              </a:rPr>
              <a:t> 1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chữ</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màu</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đen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từ</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ver</a:t>
            </a:r>
            <a:r>
              <a:rPr lang="en-US" sz="1200" dirty="0">
                <a:latin typeface="Times New Roman" panose="02020603050405020304" pitchFamily="18" charset="0"/>
                <a:ea typeface="Calibri" panose="020F0502020204030204" pitchFamily="34" charset="0"/>
                <a:cs typeface="Times New Roman" panose="02020603050405020304" pitchFamily="18" charset="0"/>
              </a:rPr>
              <a:t> 2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chữ</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màu</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đỏ</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Hiện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tại</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tất</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cả</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tài</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liệu</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chưa</a:t>
            </a:r>
            <a:r>
              <a:rPr lang="en-US" sz="1200" dirty="0">
                <a:latin typeface="Times New Roman" panose="02020603050405020304" pitchFamily="18" charset="0"/>
                <a:ea typeface="Calibri" panose="020F0502020204030204" pitchFamily="34" charset="0"/>
                <a:cs typeface="Times New Roman" panose="02020603050405020304" pitchFamily="18" charset="0"/>
              </a:rPr>
              <a:t> upload </a:t>
            </a:r>
            <a:r>
              <a:rPr lang="en-US" sz="1200" dirty="0" err="1">
                <a:latin typeface="Times New Roman" panose="02020603050405020304" pitchFamily="18" charset="0"/>
                <a:ea typeface="Calibri" panose="020F0502020204030204" pitchFamily="34" charset="0"/>
                <a:cs typeface="Times New Roman" panose="02020603050405020304" pitchFamily="18" charset="0"/>
              </a:rPr>
              <a:t>lên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Webiso</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lần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nào</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sẽ</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để</a:t>
            </a:r>
            <a:r>
              <a:rPr lang="en-US" sz="1200" dirty="0">
                <a:latin typeface="Times New Roman" panose="02020603050405020304" pitchFamily="18" charset="0"/>
                <a:ea typeface="Calibri" panose="020F0502020204030204" pitchFamily="34" charset="0"/>
                <a:cs typeface="Times New Roman" panose="02020603050405020304" pitchFamily="18" charset="0"/>
              </a:rPr>
              <a:t> Version 1.0</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180340">
              <a:lnSpc>
                <a:spcPct val="150000"/>
              </a:lnSpc>
              <a:spcAft>
                <a:spcPts val="0"/>
              </a:spcAft>
            </a:pPr>
            <a:r>
              <a:rPr lang="en-US" sz="1200" b="1"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3</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Số</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trang</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đúng</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với</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số</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trang</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thực</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tế</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180340">
              <a:lnSpc>
                <a:spcPct val="150000"/>
              </a:lnSpc>
              <a:spcAft>
                <a:spcPts val="0"/>
              </a:spcAft>
            </a:pPr>
            <a:r>
              <a:rPr lang="en-US" sz="1200" b="1"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4:</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Ngày</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có</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hiệu</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lực</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để</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trống</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nếu</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có</a:t>
            </a:r>
            <a:r>
              <a:rPr lang="en-US" sz="1200" dirty="0">
                <a:latin typeface="Times New Roman" panose="02020603050405020304" pitchFamily="18" charset="0"/>
                <a:ea typeface="Calibri" panose="020F0502020204030204" pitchFamily="34" charset="0"/>
                <a:cs typeface="Times New Roman" panose="02020603050405020304" pitchFamily="18" charset="0"/>
              </a:rPr>
              <a:t> -&gt;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xóa</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đi</a:t>
            </a:r>
            <a:r>
              <a:rPr lang="en-US" sz="1200" dirty="0">
                <a:latin typeface="Times New Roman" panose="02020603050405020304" pitchFamily="18" charset="0"/>
                <a:ea typeface="Calibri" panose="020F0502020204030204" pitchFamily="34" charset="0"/>
                <a:cs typeface="Times New Roman" panose="02020603050405020304" pitchFamily="18"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Aft>
                <a:spcPts val="0"/>
              </a:spcAft>
              <a:buFont typeface="Symbol" panose="05050102010706020507" pitchFamily="18" charset="2"/>
              <a:buChar char=""/>
            </a:pPr>
            <a:r>
              <a:rPr lang="en-US" sz="1200" b="1" dirty="0">
                <a:latin typeface="Times New Roman" panose="02020603050405020304" pitchFamily="18" charset="0"/>
                <a:ea typeface="Calibri" panose="020F0502020204030204" pitchFamily="34" charset="0"/>
                <a:cs typeface="Times New Roman" panose="02020603050405020304" pitchFamily="18" charset="0"/>
              </a:rPr>
              <a:t>Footer:</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180340">
              <a:lnSpc>
                <a:spcPct val="150000"/>
              </a:lnSpc>
              <a:spcAft>
                <a:spcPts val="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 Trang </a:t>
            </a:r>
            <a:r>
              <a:rPr lang="en-US" sz="1200" dirty="0" err="1">
                <a:latin typeface="Times New Roman" panose="02020603050405020304" pitchFamily="18" charset="0"/>
                <a:ea typeface="Calibri" panose="020F0502020204030204" pitchFamily="34" charset="0"/>
                <a:cs typeface="Times New Roman" panose="02020603050405020304" pitchFamily="18" charset="0"/>
              </a:rPr>
              <a:t>đầu</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tiên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dùng</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mã</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QRV0501.14A</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180340">
              <a:lnSpc>
                <a:spcPct val="150000"/>
              </a:lnSpc>
              <a:spcAft>
                <a:spcPts val="8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Từ</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trang</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thứ</a:t>
            </a:r>
            <a:r>
              <a:rPr lang="en-US" sz="1200" dirty="0">
                <a:latin typeface="Times New Roman" panose="02020603050405020304" pitchFamily="18" charset="0"/>
                <a:ea typeface="Calibri" panose="020F0502020204030204" pitchFamily="34" charset="0"/>
                <a:cs typeface="Times New Roman" panose="02020603050405020304" pitchFamily="18" charset="0"/>
              </a:rPr>
              <a:t> 2 </a:t>
            </a:r>
            <a:r>
              <a:rPr lang="en-US" sz="1200" dirty="0" err="1">
                <a:latin typeface="Times New Roman" panose="02020603050405020304" pitchFamily="18" charset="0"/>
                <a:ea typeface="Calibri" panose="020F0502020204030204" pitchFamily="34" charset="0"/>
                <a:cs typeface="Times New Roman" panose="02020603050405020304" pitchFamily="18" charset="0"/>
              </a:rPr>
              <a:t>dùng</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mã</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QRV0501.05A</a:t>
            </a:r>
            <a:endParaRPr lang="vi-VN" sz="1200" dirty="0">
              <a:solidFill>
                <a:srgbClr val="FF0000"/>
              </a:solidFill>
              <a:latin typeface="Times New Roman" panose="02020603050405020304" pitchFamily="18" charset="0"/>
              <a:ea typeface="Calibri" panose="020F0502020204030204" pitchFamily="34" charset="0"/>
              <a:cs typeface="Times New Roman" panose="02020603050405020304" pitchFamily="18" charset="0"/>
            </a:endParaRPr>
          </a:p>
          <a:p>
            <a:pPr lvl="0"/>
            <a:r>
              <a:rPr lang="en-US" sz="1200" b="1" dirty="0" err="1"/>
              <a:t>Nội</a:t>
            </a:r>
            <a:r>
              <a:rPr lang="en-US" sz="1200" b="1" dirty="0"/>
              <a:t> dung:</a:t>
            </a:r>
            <a:endParaRPr lang="en-US" sz="1200" dirty="0"/>
          </a:p>
          <a:p>
            <a:pPr lvl="0"/>
            <a:r>
              <a:rPr lang="en-US" sz="1200" dirty="0"/>
              <a:t> </a:t>
            </a:r>
            <a:r>
              <a:rPr lang="en-US" sz="1200" dirty="0" err="1"/>
              <a:t>Dùng</a:t>
            </a:r>
            <a:r>
              <a:rPr lang="en-US" sz="1200" dirty="0"/>
              <a:t> font Time new roman, </a:t>
            </a:r>
            <a:r>
              <a:rPr lang="en-US" sz="1200" dirty="0" err="1"/>
              <a:t>cỡ</a:t>
            </a:r>
            <a:r>
              <a:rPr lang="en-US" sz="1200" dirty="0"/>
              <a:t> </a:t>
            </a:r>
            <a:r>
              <a:rPr lang="en-US" sz="1200" dirty="0" err="1"/>
              <a:t>chữ</a:t>
            </a:r>
            <a:r>
              <a:rPr lang="en-US" sz="1200" dirty="0"/>
              <a:t> 12 (</a:t>
            </a:r>
            <a:r>
              <a:rPr lang="en-US" sz="1200" b="1" i="1" dirty="0" err="1"/>
              <a:t>Tất</a:t>
            </a:r>
            <a:r>
              <a:rPr lang="en-US" sz="1200" b="1" i="1" dirty="0"/>
              <a:t> </a:t>
            </a:r>
            <a:r>
              <a:rPr lang="en-US" sz="1200" b="1" i="1" dirty="0" err="1"/>
              <a:t>cả</a:t>
            </a:r>
            <a:r>
              <a:rPr lang="en-US" sz="1200" b="1" i="1" dirty="0"/>
              <a:t> </a:t>
            </a:r>
            <a:r>
              <a:rPr lang="en-US" sz="1200" b="1" i="1" dirty="0" err="1"/>
              <a:t>chữ</a:t>
            </a:r>
            <a:r>
              <a:rPr lang="en-US" sz="1200" b="1" i="1" dirty="0"/>
              <a:t> </a:t>
            </a:r>
            <a:r>
              <a:rPr lang="en-US" sz="1200" b="1" i="1" dirty="0" err="1"/>
              <a:t>có</a:t>
            </a:r>
            <a:r>
              <a:rPr lang="en-US" sz="1200" b="1" i="1" dirty="0"/>
              <a:t> </a:t>
            </a:r>
            <a:r>
              <a:rPr lang="en-US" sz="1200" b="1" i="1" dirty="0" err="1"/>
              <a:t>trong</a:t>
            </a:r>
            <a:r>
              <a:rPr lang="en-US" sz="1200" b="1" i="1" dirty="0"/>
              <a:t> </a:t>
            </a:r>
            <a:r>
              <a:rPr lang="en-US" sz="1200" b="1" i="1" dirty="0" err="1"/>
              <a:t>tài</a:t>
            </a:r>
            <a:r>
              <a:rPr lang="en-US" sz="1200" b="1" i="1" dirty="0"/>
              <a:t> </a:t>
            </a:r>
            <a:r>
              <a:rPr lang="en-US" sz="1200" b="1" i="1" dirty="0" err="1"/>
              <a:t>liệu</a:t>
            </a:r>
            <a:r>
              <a:rPr lang="en-US" sz="1200" b="1" i="1" dirty="0"/>
              <a:t> </a:t>
            </a:r>
            <a:r>
              <a:rPr lang="en-US" sz="1200" b="1" i="1" dirty="0" err="1"/>
              <a:t>cả</a:t>
            </a:r>
            <a:r>
              <a:rPr lang="en-US" sz="1200" b="1" i="1" dirty="0"/>
              <a:t> header </a:t>
            </a:r>
            <a:r>
              <a:rPr lang="en-US" sz="1200" b="1" i="1" dirty="0" err="1"/>
              <a:t>và</a:t>
            </a:r>
            <a:r>
              <a:rPr lang="en-US" sz="1200" b="1" i="1" dirty="0"/>
              <a:t> footer</a:t>
            </a:r>
            <a:r>
              <a:rPr lang="en-US" sz="1200" dirty="0"/>
              <a:t>), </a:t>
            </a:r>
            <a:r>
              <a:rPr lang="en-US" sz="1200" dirty="0" err="1"/>
              <a:t>dãn</a:t>
            </a:r>
            <a:r>
              <a:rPr lang="en-US" sz="1200" dirty="0"/>
              <a:t> </a:t>
            </a:r>
            <a:r>
              <a:rPr lang="en-US" sz="1200" dirty="0" err="1"/>
              <a:t>dòng</a:t>
            </a:r>
            <a:r>
              <a:rPr lang="en-US" sz="1200" dirty="0"/>
              <a:t> 1.5cm</a:t>
            </a:r>
          </a:p>
          <a:p>
            <a:pPr lvl="0"/>
            <a:r>
              <a:rPr lang="en-US" sz="1200" dirty="0" err="1"/>
              <a:t>Tất</a:t>
            </a:r>
            <a:r>
              <a:rPr lang="en-US" sz="1200" dirty="0"/>
              <a:t> </a:t>
            </a:r>
            <a:r>
              <a:rPr lang="en-US" sz="1200" dirty="0" err="1"/>
              <a:t>cả</a:t>
            </a:r>
            <a:r>
              <a:rPr lang="en-US" sz="1200" dirty="0"/>
              <a:t> </a:t>
            </a:r>
            <a:r>
              <a:rPr lang="en-US" sz="1200" dirty="0" err="1"/>
              <a:t>nội</a:t>
            </a:r>
            <a:r>
              <a:rPr lang="en-US" sz="1200" dirty="0"/>
              <a:t> dung </a:t>
            </a:r>
            <a:r>
              <a:rPr lang="en-US" sz="1200" dirty="0" err="1"/>
              <a:t>phải</a:t>
            </a:r>
            <a:r>
              <a:rPr lang="en-US" sz="1200" dirty="0"/>
              <a:t> </a:t>
            </a:r>
            <a:r>
              <a:rPr lang="en-US" sz="1200" dirty="0" err="1"/>
              <a:t>có</a:t>
            </a:r>
            <a:r>
              <a:rPr lang="en-US" sz="1200" dirty="0"/>
              <a:t> song </a:t>
            </a:r>
            <a:r>
              <a:rPr lang="en-US" sz="1200" dirty="0" err="1"/>
              <a:t>ngữ</a:t>
            </a:r>
            <a:r>
              <a:rPr lang="en-US" sz="1200" dirty="0"/>
              <a:t> (</a:t>
            </a:r>
            <a:r>
              <a:rPr lang="en-US" sz="1200" dirty="0" err="1"/>
              <a:t>tiếng</a:t>
            </a:r>
            <a:r>
              <a:rPr lang="en-US" sz="1200" dirty="0"/>
              <a:t> </a:t>
            </a:r>
            <a:r>
              <a:rPr lang="en-US" sz="1200" dirty="0" err="1"/>
              <a:t>trung</a:t>
            </a:r>
            <a:r>
              <a:rPr lang="en-US" sz="1200" dirty="0"/>
              <a:t> </a:t>
            </a:r>
            <a:r>
              <a:rPr lang="en-US" sz="1200" dirty="0" err="1"/>
              <a:t>và</a:t>
            </a:r>
            <a:r>
              <a:rPr lang="en-US" sz="1200" dirty="0"/>
              <a:t> </a:t>
            </a:r>
            <a:r>
              <a:rPr lang="en-US" sz="1200" dirty="0" err="1"/>
              <a:t>tiếng</a:t>
            </a:r>
            <a:r>
              <a:rPr lang="en-US" sz="1200" dirty="0"/>
              <a:t> </a:t>
            </a:r>
            <a:r>
              <a:rPr lang="en-US" sz="1200" dirty="0" err="1"/>
              <a:t>việt</a:t>
            </a:r>
            <a:r>
              <a:rPr lang="en-US" sz="1200" dirty="0"/>
              <a:t>) ,.</a:t>
            </a:r>
          </a:p>
          <a:p>
            <a:pPr marL="180340">
              <a:lnSpc>
                <a:spcPct val="150000"/>
              </a:lnSpc>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FFAEC98F-6928-4DD4-8586-A2BFF5B5BABD}"/>
              </a:ext>
            </a:extLst>
          </p:cNvPr>
          <p:cNvPicPr>
            <a:picLocks noChangeAspect="1"/>
          </p:cNvPicPr>
          <p:nvPr/>
        </p:nvPicPr>
        <p:blipFill>
          <a:blip r:embed="rId3"/>
          <a:stretch>
            <a:fillRect/>
          </a:stretch>
        </p:blipFill>
        <p:spPr>
          <a:xfrm>
            <a:off x="3905250" y="3886200"/>
            <a:ext cx="4857750" cy="857250"/>
          </a:xfrm>
          <a:prstGeom prst="rect">
            <a:avLst/>
          </a:prstGeom>
        </p:spPr>
      </p:pic>
    </p:spTree>
    <p:extLst>
      <p:ext uri="{BB962C8B-B14F-4D97-AF65-F5344CB8AC3E}">
        <p14:creationId xmlns:p14="http://schemas.microsoft.com/office/powerpoint/2010/main" val="1245362425"/>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1">
            <a:extLst>
              <a:ext uri="{FF2B5EF4-FFF2-40B4-BE49-F238E27FC236}">
                <a16:creationId xmlns:a16="http://schemas.microsoft.com/office/drawing/2014/main" id="{AAE021B9-FB4A-4BA0-B48E-7C05146A929B}"/>
              </a:ext>
            </a:extLst>
          </p:cNvPr>
          <p:cNvSpPr>
            <a:spLocks noGrp="1"/>
          </p:cNvSpPr>
          <p:nvPr>
            <p:ph type="title"/>
          </p:nvPr>
        </p:nvSpPr>
        <p:spPr/>
        <p:txBody>
          <a:bodyPr/>
          <a:lstStyle/>
          <a:p>
            <a:r>
              <a:rPr lang="vi-VN" altLang="zh-TW" sz="3200" dirty="0"/>
              <a:t>Cách chỉnh sửa tài liệu khi up lên webiso</a:t>
            </a:r>
            <a:endParaRPr lang="zh-TW" altLang="en-US" sz="3200" dirty="0"/>
          </a:p>
        </p:txBody>
      </p:sp>
      <p:sp>
        <p:nvSpPr>
          <p:cNvPr id="13314" name="灯片编号占位符 4"/>
          <p:cNvSpPr>
            <a:spLocks noGrp="1"/>
          </p:cNvSpPr>
          <p:nvPr>
            <p:ph type="sldNum" sz="quarter" idx="10"/>
          </p:nvPr>
        </p:nvSpPr>
        <p:spPr>
          <a:noFill/>
          <a:ln>
            <a:miter lim="800000"/>
            <a:headEnd/>
            <a:tailEnd/>
          </a:ln>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E516FEA-700E-41AB-8A46-09FE5F8F9BC4}" type="slidenum">
              <a:rPr kumimoji="1" lang="en-US" altLang="zh-TW" sz="1600" b="0" i="0" u="none" strike="noStrike" kern="1200" cap="none" spc="0" normalizeH="0" baseline="0" noProof="0" smtClean="0">
                <a:ln>
                  <a:noFill/>
                </a:ln>
                <a:solidFill>
                  <a:srgbClr val="FFFFFF"/>
                </a:solidFill>
                <a:effectLst/>
                <a:uLnTx/>
                <a:uFillTx/>
                <a:latin typeface="Arial"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46</a:t>
            </a:fld>
            <a:endParaRPr kumimoji="1" lang="en-US" altLang="zh-TW" sz="1600" b="0" i="0" u="none" strike="noStrike" kern="1200" cap="none" spc="0" normalizeH="0" baseline="0" noProof="0">
              <a:ln>
                <a:noFill/>
              </a:ln>
              <a:solidFill>
                <a:srgbClr val="FFFFFF"/>
              </a:solidFill>
              <a:effectLst/>
              <a:uLnTx/>
              <a:uFillTx/>
              <a:latin typeface="Arial" pitchFamily="34" charset="0"/>
              <a:ea typeface="PMingLiU" pitchFamily="18" charset="-120"/>
              <a:cs typeface="+mn-cs"/>
            </a:endParaRPr>
          </a:p>
        </p:txBody>
      </p:sp>
      <p:sp>
        <p:nvSpPr>
          <p:cNvPr id="3" name="Rectangle 2">
            <a:extLst>
              <a:ext uri="{FF2B5EF4-FFF2-40B4-BE49-F238E27FC236}">
                <a16:creationId xmlns:a16="http://schemas.microsoft.com/office/drawing/2014/main" id="{71D5BC72-D7A2-4886-809A-AAE243470224}"/>
              </a:ext>
            </a:extLst>
          </p:cNvPr>
          <p:cNvSpPr/>
          <p:nvPr/>
        </p:nvSpPr>
        <p:spPr>
          <a:xfrm>
            <a:off x="152400" y="1066800"/>
            <a:ext cx="8001000" cy="1264064"/>
          </a:xfrm>
          <a:prstGeom prst="rect">
            <a:avLst/>
          </a:prstGeom>
        </p:spPr>
        <p:txBody>
          <a:bodyPr wrap="square">
            <a:spAutoFit/>
          </a:bodyPr>
          <a:lstStyle/>
          <a:p>
            <a:pPr lvl="0"/>
            <a:r>
              <a:rPr lang="en-US" sz="1200" dirty="0" err="1"/>
              <a:t>Nếu</a:t>
            </a:r>
            <a:r>
              <a:rPr lang="en-US" sz="1200" dirty="0"/>
              <a:t> </a:t>
            </a:r>
            <a:r>
              <a:rPr lang="en-US" sz="1200" dirty="0" err="1"/>
              <a:t>trong</a:t>
            </a:r>
            <a:r>
              <a:rPr lang="en-US" sz="1200" dirty="0"/>
              <a:t> </a:t>
            </a:r>
            <a:r>
              <a:rPr lang="en-US" sz="1200" dirty="0" err="1"/>
              <a:t>tài</a:t>
            </a:r>
            <a:r>
              <a:rPr lang="en-US" sz="1200" dirty="0"/>
              <a:t> </a:t>
            </a:r>
            <a:r>
              <a:rPr lang="en-US" sz="1200" dirty="0" err="1"/>
              <a:t>liệu</a:t>
            </a:r>
            <a:r>
              <a:rPr lang="en-US" sz="1200" dirty="0"/>
              <a:t> </a:t>
            </a:r>
            <a:r>
              <a:rPr lang="en-US" sz="1200" dirty="0" err="1"/>
              <a:t>có</a:t>
            </a:r>
            <a:r>
              <a:rPr lang="en-US" sz="1200" dirty="0"/>
              <a:t> </a:t>
            </a:r>
            <a:r>
              <a:rPr lang="en-US" sz="1200" dirty="0" err="1"/>
              <a:t>lưu</a:t>
            </a:r>
            <a:r>
              <a:rPr lang="en-US" sz="1200" dirty="0"/>
              <a:t> </a:t>
            </a:r>
            <a:r>
              <a:rPr lang="en-US" sz="1200" dirty="0" err="1"/>
              <a:t>đồ</a:t>
            </a:r>
            <a:r>
              <a:rPr lang="en-US" sz="1200" dirty="0"/>
              <a:t>: </a:t>
            </a:r>
            <a:r>
              <a:rPr lang="en-US" sz="1200" dirty="0" err="1"/>
              <a:t>tạo</a:t>
            </a:r>
            <a:r>
              <a:rPr lang="en-US" sz="1200" dirty="0"/>
              <a:t> </a:t>
            </a:r>
            <a:r>
              <a:rPr lang="en-US" sz="1200" dirty="0" err="1"/>
              <a:t>thêm</a:t>
            </a:r>
            <a:r>
              <a:rPr lang="en-US" sz="1200" dirty="0"/>
              <a:t> 1 </a:t>
            </a:r>
            <a:r>
              <a:rPr lang="en-US" sz="1200" dirty="0" err="1"/>
              <a:t>lưu</a:t>
            </a:r>
            <a:r>
              <a:rPr lang="en-US" sz="1200" dirty="0"/>
              <a:t> </a:t>
            </a:r>
            <a:r>
              <a:rPr lang="en-US" sz="1200" dirty="0" err="1"/>
              <a:t>đồ</a:t>
            </a:r>
            <a:r>
              <a:rPr lang="en-US" sz="1200" dirty="0"/>
              <a:t> </a:t>
            </a:r>
            <a:r>
              <a:rPr lang="en-US" sz="1200" dirty="0" err="1"/>
              <a:t>khác</a:t>
            </a:r>
            <a:r>
              <a:rPr lang="en-US" sz="1200" dirty="0"/>
              <a:t> </a:t>
            </a:r>
            <a:r>
              <a:rPr lang="en-US" sz="1200" dirty="0" err="1"/>
              <a:t>bằng</a:t>
            </a:r>
            <a:r>
              <a:rPr lang="en-US" sz="1200" dirty="0"/>
              <a:t> </a:t>
            </a:r>
            <a:r>
              <a:rPr lang="en-US" sz="1200" dirty="0" err="1"/>
              <a:t>tiếng</a:t>
            </a:r>
            <a:r>
              <a:rPr lang="en-US" sz="1200" dirty="0"/>
              <a:t> </a:t>
            </a:r>
            <a:r>
              <a:rPr lang="en-US" sz="1200" dirty="0" err="1"/>
              <a:t>việt</a:t>
            </a:r>
            <a:endParaRPr lang="en-US" sz="1200" dirty="0"/>
          </a:p>
          <a:p>
            <a:pPr lvl="0"/>
            <a:r>
              <a:rPr lang="en-US" sz="1200" dirty="0" err="1"/>
              <a:t>Các</a:t>
            </a:r>
            <a:r>
              <a:rPr lang="en-US" sz="1200" dirty="0"/>
              <a:t> </a:t>
            </a:r>
            <a:r>
              <a:rPr lang="en-US" sz="1200" dirty="0" err="1"/>
              <a:t>lưu</a:t>
            </a:r>
            <a:r>
              <a:rPr lang="en-US" sz="1200" dirty="0"/>
              <a:t> </a:t>
            </a:r>
            <a:r>
              <a:rPr lang="en-US" sz="1200" dirty="0" err="1"/>
              <a:t>đồ</a:t>
            </a:r>
            <a:r>
              <a:rPr lang="en-US" sz="1200" dirty="0"/>
              <a:t> </a:t>
            </a:r>
            <a:r>
              <a:rPr lang="en-US" sz="1200" dirty="0" err="1"/>
              <a:t>phải</a:t>
            </a:r>
            <a:r>
              <a:rPr lang="en-US" sz="1200" dirty="0"/>
              <a:t> </a:t>
            </a:r>
            <a:r>
              <a:rPr lang="en-US" sz="1200" dirty="0" err="1"/>
              <a:t>được</a:t>
            </a:r>
            <a:r>
              <a:rPr lang="en-US" sz="1200" dirty="0"/>
              <a:t> </a:t>
            </a:r>
            <a:r>
              <a:rPr lang="en-US" sz="1200" dirty="0" err="1"/>
              <a:t>thể</a:t>
            </a:r>
            <a:r>
              <a:rPr lang="en-US" sz="1200" dirty="0"/>
              <a:t> </a:t>
            </a:r>
            <a:r>
              <a:rPr lang="en-US" sz="1200" dirty="0" err="1"/>
              <a:t>hiện</a:t>
            </a:r>
            <a:r>
              <a:rPr lang="en-US" sz="1200" dirty="0"/>
              <a:t> </a:t>
            </a:r>
            <a:r>
              <a:rPr lang="en-US" sz="1200" dirty="0" err="1"/>
              <a:t>trên</a:t>
            </a:r>
            <a:r>
              <a:rPr lang="en-US" sz="1200" dirty="0"/>
              <a:t> 1 </a:t>
            </a:r>
            <a:r>
              <a:rPr lang="en-US" sz="1200" dirty="0" err="1"/>
              <a:t>trang</a:t>
            </a:r>
            <a:r>
              <a:rPr lang="en-US" sz="1200" dirty="0"/>
              <a:t> </a:t>
            </a:r>
            <a:r>
              <a:rPr lang="en-US" sz="1200" dirty="0" err="1"/>
              <a:t>giấy</a:t>
            </a:r>
            <a:r>
              <a:rPr lang="en-US" sz="1200" dirty="0"/>
              <a:t>, </a:t>
            </a:r>
            <a:r>
              <a:rPr lang="en-US" sz="1200" dirty="0" err="1"/>
              <a:t>nếu</a:t>
            </a:r>
            <a:r>
              <a:rPr lang="en-US" sz="1200" dirty="0"/>
              <a:t> </a:t>
            </a:r>
            <a:r>
              <a:rPr lang="en-US" sz="1200" dirty="0" err="1"/>
              <a:t>bắt</a:t>
            </a:r>
            <a:r>
              <a:rPr lang="en-US" sz="1200" dirty="0"/>
              <a:t> </a:t>
            </a:r>
            <a:r>
              <a:rPr lang="en-US" sz="1200" dirty="0" err="1"/>
              <a:t>buộc</a:t>
            </a:r>
            <a:r>
              <a:rPr lang="en-US" sz="1200" dirty="0"/>
              <a:t> </a:t>
            </a:r>
            <a:r>
              <a:rPr lang="en-US" sz="1200" dirty="0" err="1"/>
              <a:t>phải</a:t>
            </a:r>
            <a:r>
              <a:rPr lang="en-US" sz="1200" dirty="0"/>
              <a:t> sang </a:t>
            </a:r>
            <a:r>
              <a:rPr lang="en-US" sz="1200" dirty="0" err="1"/>
              <a:t>trang</a:t>
            </a:r>
            <a:r>
              <a:rPr lang="en-US" sz="1200" dirty="0"/>
              <a:t> </a:t>
            </a:r>
            <a:r>
              <a:rPr lang="en-US" sz="1200" dirty="0" err="1"/>
              <a:t>thứ</a:t>
            </a:r>
            <a:r>
              <a:rPr lang="en-US" sz="1200" dirty="0"/>
              <a:t> 2 </a:t>
            </a:r>
            <a:r>
              <a:rPr lang="en-US" sz="1200" dirty="0" err="1"/>
              <a:t>thì</a:t>
            </a:r>
            <a:r>
              <a:rPr lang="en-US" sz="1200" dirty="0"/>
              <a:t> </a:t>
            </a:r>
            <a:r>
              <a:rPr lang="en-US" sz="1200" dirty="0" err="1"/>
              <a:t>phía</a:t>
            </a:r>
            <a:r>
              <a:rPr lang="en-US" sz="1200" dirty="0"/>
              <a:t> </a:t>
            </a:r>
            <a:r>
              <a:rPr lang="en-US" sz="1200" dirty="0" err="1"/>
              <a:t>dưới</a:t>
            </a:r>
            <a:r>
              <a:rPr lang="en-US" sz="1200" dirty="0"/>
              <a:t> </a:t>
            </a:r>
            <a:r>
              <a:rPr lang="en-US" sz="1200" dirty="0" err="1"/>
              <a:t>sơ</a:t>
            </a:r>
            <a:r>
              <a:rPr lang="en-US" sz="1200" dirty="0"/>
              <a:t> </a:t>
            </a:r>
            <a:r>
              <a:rPr lang="en-US" sz="1200" dirty="0" err="1"/>
              <a:t>đồ</a:t>
            </a:r>
            <a:r>
              <a:rPr lang="en-US" sz="1200" dirty="0"/>
              <a:t> </a:t>
            </a:r>
            <a:r>
              <a:rPr lang="en-US" sz="1200" dirty="0" err="1"/>
              <a:t>quy</a:t>
            </a:r>
            <a:r>
              <a:rPr lang="en-US" sz="1200" dirty="0"/>
              <a:t> </a:t>
            </a:r>
            <a:r>
              <a:rPr lang="en-US" sz="1200" dirty="0" err="1"/>
              <a:t>trình</a:t>
            </a:r>
            <a:r>
              <a:rPr lang="en-US" sz="1200" dirty="0"/>
              <a:t> </a:t>
            </a:r>
            <a:r>
              <a:rPr lang="en-US" sz="1200" dirty="0" err="1"/>
              <a:t>phải</a:t>
            </a:r>
            <a:r>
              <a:rPr lang="en-US" sz="1200" dirty="0"/>
              <a:t> </a:t>
            </a:r>
            <a:r>
              <a:rPr lang="en-US" sz="1200" dirty="0" err="1"/>
              <a:t>đánh</a:t>
            </a:r>
            <a:r>
              <a:rPr lang="en-US" sz="1200" dirty="0"/>
              <a:t> </a:t>
            </a:r>
            <a:r>
              <a:rPr lang="en-US" sz="1200" dirty="0" err="1"/>
              <a:t>dấu</a:t>
            </a:r>
            <a:r>
              <a:rPr lang="en-US" sz="1200" dirty="0"/>
              <a:t> </a:t>
            </a:r>
            <a:r>
              <a:rPr lang="en-US" sz="1200" dirty="0" err="1"/>
              <a:t>rõ</a:t>
            </a:r>
            <a:r>
              <a:rPr lang="en-US" sz="1200" dirty="0"/>
              <a:t> “</a:t>
            </a:r>
            <a:r>
              <a:rPr lang="en-US" sz="1200" dirty="0" err="1"/>
              <a:t>Tiếp</a:t>
            </a:r>
            <a:r>
              <a:rPr lang="en-US" sz="1200" dirty="0"/>
              <a:t> </a:t>
            </a:r>
            <a:r>
              <a:rPr lang="en-US" sz="1200" dirty="0" err="1"/>
              <a:t>tục</a:t>
            </a:r>
            <a:r>
              <a:rPr lang="en-US" sz="1200" dirty="0"/>
              <a:t> </a:t>
            </a:r>
            <a:r>
              <a:rPr lang="en-US" sz="1200" dirty="0" err="1"/>
              <a:t>trên</a:t>
            </a:r>
            <a:r>
              <a:rPr lang="en-US" sz="1200" dirty="0"/>
              <a:t> </a:t>
            </a:r>
            <a:r>
              <a:rPr lang="en-US" sz="1200" dirty="0" err="1"/>
              <a:t>trang</a:t>
            </a:r>
            <a:r>
              <a:rPr lang="en-US" sz="1200" dirty="0"/>
              <a:t> </a:t>
            </a:r>
            <a:r>
              <a:rPr lang="en-US" sz="1200" dirty="0" err="1"/>
              <a:t>tiếp</a:t>
            </a:r>
            <a:r>
              <a:rPr lang="en-US" sz="1200" dirty="0"/>
              <a:t> </a:t>
            </a:r>
            <a:r>
              <a:rPr lang="en-US" sz="1200" dirty="0" err="1"/>
              <a:t>theo</a:t>
            </a:r>
            <a:r>
              <a:rPr lang="en-US" sz="1200" dirty="0"/>
              <a:t>”;</a:t>
            </a:r>
          </a:p>
          <a:p>
            <a:pPr lvl="0"/>
            <a:r>
              <a:rPr lang="en-US" sz="1200" dirty="0" err="1"/>
              <a:t>Chỉnh</a:t>
            </a:r>
            <a:r>
              <a:rPr lang="en-US" sz="1200" dirty="0"/>
              <a:t> </a:t>
            </a:r>
            <a:r>
              <a:rPr lang="en-US" sz="1200" dirty="0" err="1"/>
              <a:t>sửa</a:t>
            </a:r>
            <a:r>
              <a:rPr lang="en-US" sz="1200" dirty="0"/>
              <a:t> </a:t>
            </a:r>
            <a:r>
              <a:rPr lang="en-US" sz="1200" dirty="0" err="1"/>
              <a:t>trang</a:t>
            </a:r>
            <a:r>
              <a:rPr lang="en-US" sz="1200" dirty="0"/>
              <a:t> </a:t>
            </a:r>
            <a:r>
              <a:rPr lang="en-US" sz="1200" dirty="0" err="1"/>
              <a:t>trong</a:t>
            </a:r>
            <a:r>
              <a:rPr lang="en-US" sz="1200" dirty="0"/>
              <a:t> </a:t>
            </a:r>
            <a:r>
              <a:rPr lang="en-US" sz="1200" dirty="0" err="1"/>
              <a:t>tài</a:t>
            </a:r>
            <a:r>
              <a:rPr lang="en-US" sz="1200" dirty="0"/>
              <a:t> </a:t>
            </a:r>
            <a:r>
              <a:rPr lang="en-US" sz="1200" dirty="0" err="1"/>
              <a:t>liệu</a:t>
            </a:r>
            <a:r>
              <a:rPr lang="en-US" sz="1200" dirty="0"/>
              <a:t> </a:t>
            </a:r>
            <a:r>
              <a:rPr lang="en-US" sz="1200" dirty="0" err="1"/>
              <a:t>theo</a:t>
            </a:r>
            <a:r>
              <a:rPr lang="en-US" sz="1200" dirty="0"/>
              <a:t> </a:t>
            </a:r>
            <a:r>
              <a:rPr lang="en-US" sz="1200" dirty="0" err="1"/>
              <a:t>kích</a:t>
            </a:r>
            <a:r>
              <a:rPr lang="en-US" sz="1200" dirty="0"/>
              <a:t> </a:t>
            </a:r>
            <a:r>
              <a:rPr lang="en-US" sz="1200" dirty="0" err="1"/>
              <a:t>thước</a:t>
            </a:r>
            <a:r>
              <a:rPr lang="en-US" sz="1200" dirty="0"/>
              <a:t> </a:t>
            </a:r>
            <a:r>
              <a:rPr lang="en-US" sz="1200" dirty="0" err="1"/>
              <a:t>chuẩn</a:t>
            </a:r>
            <a:r>
              <a:rPr lang="en-US" sz="1200" dirty="0"/>
              <a:t> </a:t>
            </a:r>
            <a:r>
              <a:rPr lang="en-US" sz="1200" dirty="0" err="1"/>
              <a:t>như</a:t>
            </a:r>
            <a:r>
              <a:rPr lang="en-US" sz="1200" dirty="0"/>
              <a:t> </a:t>
            </a:r>
            <a:r>
              <a:rPr lang="en-US" sz="1200" dirty="0" err="1"/>
              <a:t>hình</a:t>
            </a:r>
            <a:r>
              <a:rPr lang="en-US" sz="1200" dirty="0"/>
              <a:t> </a:t>
            </a:r>
            <a:r>
              <a:rPr lang="en-US" sz="1200" dirty="0" err="1"/>
              <a:t>dưới</a:t>
            </a:r>
            <a:r>
              <a:rPr lang="en-US" sz="1200" dirty="0"/>
              <a:t>:</a:t>
            </a:r>
          </a:p>
          <a:p>
            <a:pPr lvl="0"/>
            <a:r>
              <a:rPr lang="en-US" sz="1200" dirty="0"/>
              <a:t>:</a:t>
            </a:r>
          </a:p>
          <a:p>
            <a:pPr marL="180340">
              <a:lnSpc>
                <a:spcPct val="150000"/>
              </a:lnSpc>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9" name="Picture 8">
            <a:extLst>
              <a:ext uri="{FF2B5EF4-FFF2-40B4-BE49-F238E27FC236}">
                <a16:creationId xmlns:a16="http://schemas.microsoft.com/office/drawing/2014/main" id="{099EB9BF-61D5-42D3-B574-9EA43EF843E5}"/>
              </a:ext>
            </a:extLst>
          </p:cNvPr>
          <p:cNvPicPr/>
          <p:nvPr/>
        </p:nvPicPr>
        <p:blipFill>
          <a:blip r:embed="rId2"/>
          <a:stretch>
            <a:fillRect/>
          </a:stretch>
        </p:blipFill>
        <p:spPr>
          <a:xfrm>
            <a:off x="448310" y="1640748"/>
            <a:ext cx="4123690" cy="1885950"/>
          </a:xfrm>
          <a:prstGeom prst="rect">
            <a:avLst/>
          </a:prstGeom>
        </p:spPr>
      </p:pic>
      <p:sp>
        <p:nvSpPr>
          <p:cNvPr id="6" name="Rectangle 2">
            <a:extLst>
              <a:ext uri="{FF2B5EF4-FFF2-40B4-BE49-F238E27FC236}">
                <a16:creationId xmlns:a16="http://schemas.microsoft.com/office/drawing/2014/main" id="{CE170891-75C0-4778-BB09-493785B35D73}"/>
              </a:ext>
            </a:extLst>
          </p:cNvPr>
          <p:cNvSpPr>
            <a:spLocks noChangeArrowheads="1"/>
          </p:cNvSpPr>
          <p:nvPr/>
        </p:nvSpPr>
        <p:spPr bwMode="auto">
          <a:xfrm>
            <a:off x="228600" y="3771811"/>
            <a:ext cx="8534399"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Đối</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với</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a:t>
            </a:r>
            <a:r>
              <a:rPr kumimoji="0" lang="en-US" altLang="en-US" sz="1200" b="0" i="0" u="none" strike="noStrike" cap="none" normalizeH="0" baseline="0" dirty="0" err="1">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à</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liệu</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Ver 1.0: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Tất</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cả</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chữ</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trong</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a:t>
            </a:r>
            <a:r>
              <a:rPr kumimoji="0" lang="en-US" altLang="en-US" sz="1200" b="0" i="0" u="none" strike="noStrike" cap="none" normalizeH="0" baseline="0" dirty="0" err="1">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à</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liệu</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a:t>
            </a:r>
            <a:r>
              <a:rPr kumimoji="0" lang="en-US" altLang="en-US" sz="1200" b="0" i="0" u="none" strike="noStrike" cap="none" normalizeH="0" baseline="0" dirty="0" err="1">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à</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1" i="1"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m</a:t>
            </a:r>
            <a:r>
              <a:rPr kumimoji="0" lang="en-US" altLang="en-US" sz="1200" b="1" i="1" u="none" strike="noStrike" cap="none" normalizeH="0" baseline="0" dirty="0" err="1">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à</a:t>
            </a:r>
            <a:r>
              <a:rPr kumimoji="0" lang="en-US" altLang="en-US" sz="1200" b="1" i="1"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u</a:t>
            </a:r>
            <a:r>
              <a:rPr kumimoji="0" lang="en-US" altLang="en-US" sz="1200" b="1" i="1"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1" i="1"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đen</a:t>
            </a:r>
            <a:r>
              <a:rPr kumimoji="0" lang="en-US" altLang="en-US" sz="1200" b="1" i="1"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a:t>
            </a:r>
            <a:r>
              <a:rPr kumimoji="0" lang="en-US" altLang="en-US" sz="1200" b="0" i="0" u="none" strike="noStrike" cap="none" normalizeH="0" baseline="0" dirty="0" err="1">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à</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liệu</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từ</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ver</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2: </a:t>
            </a:r>
            <a:endParaRPr kumimoji="0" lang="en-US" altLang="en-US" sz="800" b="0" i="0" u="none" strike="noStrike" cap="none" normalizeH="0" baseline="0" dirty="0">
              <a:ln>
                <a:noFill/>
              </a:ln>
              <a:solidFill>
                <a:schemeClr val="tx1"/>
              </a:solidFill>
              <a:effectLst/>
            </a:endParaRPr>
          </a:p>
          <a:p>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Phần</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nội</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dung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bỏ</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đi</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phải</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gạch</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bỏ</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v</a:t>
            </a:r>
            <a:r>
              <a:rPr kumimoji="0" lang="en-US" altLang="en-US" sz="1200" b="0" i="0" u="none" strike="noStrike" cap="none" normalizeH="0" baseline="0" dirty="0" err="1">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í</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dụ</a:t>
            </a: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r>
              <a:rPr kumimoji="0" lang="vi-VN"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t>và</a:t>
            </a:r>
            <a:r>
              <a:rPr lang="en-US" sz="1200" dirty="0"/>
              <a:t> </a:t>
            </a:r>
            <a:r>
              <a:rPr lang="en-US" sz="1200" dirty="0" err="1"/>
              <a:t>thay</a:t>
            </a:r>
            <a:r>
              <a:rPr lang="en-US" sz="1200" dirty="0"/>
              <a:t> </a:t>
            </a:r>
            <a:r>
              <a:rPr lang="en-US" sz="1200" dirty="0" err="1"/>
              <a:t>thế</a:t>
            </a:r>
            <a:r>
              <a:rPr lang="en-US" sz="1200" dirty="0"/>
              <a:t> </a:t>
            </a:r>
            <a:r>
              <a:rPr lang="en-US" sz="1200" dirty="0" err="1"/>
              <a:t>bằng</a:t>
            </a:r>
            <a:r>
              <a:rPr lang="en-US" sz="1200" dirty="0"/>
              <a:t> </a:t>
            </a:r>
            <a:r>
              <a:rPr lang="en-US" sz="1200" dirty="0" err="1"/>
              <a:t>nội</a:t>
            </a:r>
            <a:r>
              <a:rPr lang="en-US" sz="1200" dirty="0"/>
              <a:t> dung </a:t>
            </a:r>
            <a:r>
              <a:rPr lang="en-US" sz="1200" dirty="0" err="1"/>
              <a:t>khác</a:t>
            </a:r>
            <a:r>
              <a:rPr lang="en-US" sz="1200" dirty="0"/>
              <a:t> -&gt; </a:t>
            </a:r>
            <a:r>
              <a:rPr lang="en-US" sz="1200" dirty="0" err="1"/>
              <a:t>cả</a:t>
            </a:r>
            <a:r>
              <a:rPr lang="en-US" sz="1200" dirty="0"/>
              <a:t> </a:t>
            </a:r>
            <a:r>
              <a:rPr lang="en-US" sz="1200" dirty="0" err="1"/>
              <a:t>phần</a:t>
            </a:r>
            <a:r>
              <a:rPr lang="en-US" sz="1200" dirty="0"/>
              <a:t> </a:t>
            </a:r>
            <a:r>
              <a:rPr lang="en-US" sz="1200" dirty="0" err="1"/>
              <a:t>gạch</a:t>
            </a:r>
            <a:r>
              <a:rPr lang="en-US" sz="1200" dirty="0"/>
              <a:t> </a:t>
            </a:r>
            <a:r>
              <a:rPr lang="en-US" sz="1200" dirty="0" err="1"/>
              <a:t>bỏ</a:t>
            </a:r>
            <a:r>
              <a:rPr lang="en-US" sz="1200" dirty="0"/>
              <a:t> </a:t>
            </a:r>
            <a:r>
              <a:rPr lang="en-US" sz="1200" dirty="0" err="1"/>
              <a:t>và</a:t>
            </a:r>
            <a:r>
              <a:rPr lang="en-US" sz="1200" dirty="0"/>
              <a:t> </a:t>
            </a:r>
            <a:r>
              <a:rPr lang="en-US" sz="1200" dirty="0" err="1"/>
              <a:t>phần</a:t>
            </a:r>
            <a:r>
              <a:rPr lang="en-US" sz="1200" dirty="0"/>
              <a:t> </a:t>
            </a:r>
            <a:r>
              <a:rPr lang="en-US" sz="1200" dirty="0" err="1"/>
              <a:t>thêm</a:t>
            </a:r>
            <a:r>
              <a:rPr lang="en-US" sz="1200" dirty="0"/>
              <a:t> </a:t>
            </a:r>
            <a:r>
              <a:rPr lang="en-US" sz="1200" dirty="0" err="1"/>
              <a:t>vào</a:t>
            </a:r>
            <a:r>
              <a:rPr lang="en-US" sz="1200" dirty="0"/>
              <a:t> </a:t>
            </a:r>
            <a:r>
              <a:rPr lang="en-US" sz="1200" dirty="0" err="1"/>
              <a:t>chuyển</a:t>
            </a:r>
            <a:r>
              <a:rPr lang="en-US" sz="1200" dirty="0"/>
              <a:t> </a:t>
            </a:r>
            <a:r>
              <a:rPr lang="en-US" sz="1200" dirty="0" err="1"/>
              <a:t>thành</a:t>
            </a:r>
            <a:r>
              <a:rPr lang="en-US" sz="1200" dirty="0"/>
              <a:t> </a:t>
            </a:r>
            <a:r>
              <a:rPr lang="en-US" sz="1200" dirty="0" err="1"/>
              <a:t>chữ</a:t>
            </a:r>
            <a:r>
              <a:rPr lang="en-US" sz="1200" dirty="0"/>
              <a:t> </a:t>
            </a:r>
            <a:r>
              <a:rPr lang="en-US" sz="1200" dirty="0" err="1"/>
              <a:t>màu</a:t>
            </a:r>
            <a:r>
              <a:rPr lang="en-US" sz="1200" dirty="0"/>
              <a:t> </a:t>
            </a:r>
            <a:r>
              <a:rPr lang="en-US" sz="1200" b="1" i="1" dirty="0" err="1"/>
              <a:t>đỏ</a:t>
            </a:r>
            <a:r>
              <a:rPr lang="en-US" sz="1200" b="1" i="1" dirty="0"/>
              <a:t>.</a:t>
            </a:r>
            <a:endParaRPr lang="vi-VN" sz="1200" b="1" i="1" dirty="0"/>
          </a:p>
          <a:p>
            <a:r>
              <a:rPr lang="en-US" sz="1200" dirty="0"/>
              <a:t>Trang </a:t>
            </a:r>
            <a:r>
              <a:rPr lang="en-US" sz="1200" dirty="0" err="1"/>
              <a:t>đầu</a:t>
            </a:r>
            <a:r>
              <a:rPr lang="en-US" sz="1200" dirty="0"/>
              <a:t> </a:t>
            </a:r>
            <a:r>
              <a:rPr lang="en-US" sz="1200" dirty="0" err="1"/>
              <a:t>tiên</a:t>
            </a:r>
            <a:r>
              <a:rPr lang="en-US" sz="1200" dirty="0"/>
              <a:t> </a:t>
            </a:r>
            <a:r>
              <a:rPr lang="en-US" sz="1200" dirty="0" err="1"/>
              <a:t>chỉ</a:t>
            </a:r>
            <a:r>
              <a:rPr lang="en-US" sz="1200" dirty="0"/>
              <a:t> </a:t>
            </a:r>
            <a:r>
              <a:rPr lang="en-US" sz="1200" dirty="0" err="1"/>
              <a:t>để</a:t>
            </a:r>
            <a:r>
              <a:rPr lang="en-US" sz="1200" dirty="0"/>
              <a:t> 1 </a:t>
            </a:r>
            <a:r>
              <a:rPr lang="en-US" sz="1200" dirty="0" err="1"/>
              <a:t>bảng</a:t>
            </a:r>
            <a:endParaRPr lang="en-US" sz="1200" dirty="0"/>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2" name="Picture 11">
            <a:extLst>
              <a:ext uri="{FF2B5EF4-FFF2-40B4-BE49-F238E27FC236}">
                <a16:creationId xmlns:a16="http://schemas.microsoft.com/office/drawing/2014/main" id="{A1B9E1D5-6973-44E4-8FAB-3655E87D843A}"/>
              </a:ext>
            </a:extLst>
          </p:cNvPr>
          <p:cNvPicPr/>
          <p:nvPr/>
        </p:nvPicPr>
        <p:blipFill>
          <a:blip r:embed="rId3"/>
          <a:stretch>
            <a:fillRect/>
          </a:stretch>
        </p:blipFill>
        <p:spPr>
          <a:xfrm>
            <a:off x="2971800" y="4148182"/>
            <a:ext cx="1952625" cy="180975"/>
          </a:xfrm>
          <a:prstGeom prst="rect">
            <a:avLst/>
          </a:prstGeom>
        </p:spPr>
      </p:pic>
      <p:pic>
        <p:nvPicPr>
          <p:cNvPr id="13" name="Picture 12">
            <a:extLst>
              <a:ext uri="{FF2B5EF4-FFF2-40B4-BE49-F238E27FC236}">
                <a16:creationId xmlns:a16="http://schemas.microsoft.com/office/drawing/2014/main" id="{7F05A7A5-9FBD-4249-BA02-39E75ACE6997}"/>
              </a:ext>
            </a:extLst>
          </p:cNvPr>
          <p:cNvPicPr/>
          <p:nvPr/>
        </p:nvPicPr>
        <p:blipFill>
          <a:blip r:embed="rId4"/>
          <a:stretch>
            <a:fillRect/>
          </a:stretch>
        </p:blipFill>
        <p:spPr>
          <a:xfrm>
            <a:off x="2378149" y="4610189"/>
            <a:ext cx="2562225" cy="1958842"/>
          </a:xfrm>
          <a:prstGeom prst="rect">
            <a:avLst/>
          </a:prstGeom>
        </p:spPr>
      </p:pic>
      <p:pic>
        <p:nvPicPr>
          <p:cNvPr id="14" name="Picture 13">
            <a:extLst>
              <a:ext uri="{FF2B5EF4-FFF2-40B4-BE49-F238E27FC236}">
                <a16:creationId xmlns:a16="http://schemas.microsoft.com/office/drawing/2014/main" id="{E53BCBC4-0448-423F-8C05-86D91808810F}"/>
              </a:ext>
            </a:extLst>
          </p:cNvPr>
          <p:cNvPicPr/>
          <p:nvPr/>
        </p:nvPicPr>
        <p:blipFill>
          <a:blip r:embed="rId5"/>
          <a:stretch>
            <a:fillRect/>
          </a:stretch>
        </p:blipFill>
        <p:spPr>
          <a:xfrm>
            <a:off x="6225583" y="4610189"/>
            <a:ext cx="2562225" cy="1958842"/>
          </a:xfrm>
          <a:prstGeom prst="rect">
            <a:avLst/>
          </a:prstGeom>
        </p:spPr>
      </p:pic>
      <p:sp>
        <p:nvSpPr>
          <p:cNvPr id="15" name="Rectangle 14">
            <a:extLst>
              <a:ext uri="{FF2B5EF4-FFF2-40B4-BE49-F238E27FC236}">
                <a16:creationId xmlns:a16="http://schemas.microsoft.com/office/drawing/2014/main" id="{DA9BAE4B-CAC3-41A6-BA5E-275410EFF2B6}"/>
              </a:ext>
            </a:extLst>
          </p:cNvPr>
          <p:cNvSpPr/>
          <p:nvPr/>
        </p:nvSpPr>
        <p:spPr>
          <a:xfrm>
            <a:off x="1224754" y="5326910"/>
            <a:ext cx="1096010" cy="525400"/>
          </a:xfrm>
          <a:prstGeom prst="rect">
            <a:avLst/>
          </a:prstGeom>
        </p:spPr>
        <p:txBody>
          <a:bodyPr wrap="square">
            <a:spAutoFit/>
          </a:bodyPr>
          <a:lstStyle/>
          <a:p>
            <a:pPr lvl="0"/>
            <a:r>
              <a:rPr lang="vi-VN" sz="1200" dirty="0"/>
              <a:t>Bảng đúng</a:t>
            </a:r>
            <a:endParaRPr lang="en-US" sz="1200" dirty="0"/>
          </a:p>
          <a:p>
            <a:pPr marL="180340">
              <a:lnSpc>
                <a:spcPct val="150000"/>
              </a:lnSpc>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6" name="Rectangle 15">
            <a:extLst>
              <a:ext uri="{FF2B5EF4-FFF2-40B4-BE49-F238E27FC236}">
                <a16:creationId xmlns:a16="http://schemas.microsoft.com/office/drawing/2014/main" id="{14A909EE-FBEF-4656-A900-3EC5B496DFB6}"/>
              </a:ext>
            </a:extLst>
          </p:cNvPr>
          <p:cNvSpPr/>
          <p:nvPr/>
        </p:nvSpPr>
        <p:spPr>
          <a:xfrm>
            <a:off x="5149066" y="5410200"/>
            <a:ext cx="1096010" cy="525400"/>
          </a:xfrm>
          <a:prstGeom prst="rect">
            <a:avLst/>
          </a:prstGeom>
        </p:spPr>
        <p:txBody>
          <a:bodyPr wrap="square">
            <a:spAutoFit/>
          </a:bodyPr>
          <a:lstStyle/>
          <a:p>
            <a:pPr lvl="0"/>
            <a:r>
              <a:rPr lang="vi-VN" sz="1200" dirty="0"/>
              <a:t>Bảng sai</a:t>
            </a:r>
            <a:endParaRPr lang="en-US" sz="1200" dirty="0"/>
          </a:p>
          <a:p>
            <a:pPr marL="180340">
              <a:lnSpc>
                <a:spcPct val="150000"/>
              </a:lnSpc>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94995242"/>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1">
            <a:extLst>
              <a:ext uri="{FF2B5EF4-FFF2-40B4-BE49-F238E27FC236}">
                <a16:creationId xmlns:a16="http://schemas.microsoft.com/office/drawing/2014/main" id="{AAE021B9-FB4A-4BA0-B48E-7C05146A929B}"/>
              </a:ext>
            </a:extLst>
          </p:cNvPr>
          <p:cNvSpPr>
            <a:spLocks noGrp="1"/>
          </p:cNvSpPr>
          <p:nvPr>
            <p:ph type="title"/>
          </p:nvPr>
        </p:nvSpPr>
        <p:spPr/>
        <p:txBody>
          <a:bodyPr/>
          <a:lstStyle/>
          <a:p>
            <a:r>
              <a:rPr lang="vi-VN" altLang="zh-TW" sz="3200" dirty="0"/>
              <a:t>Cách chỉnh sửa tài liệu khi up lên webiso</a:t>
            </a:r>
            <a:endParaRPr lang="zh-TW" altLang="en-US" sz="3200" dirty="0"/>
          </a:p>
        </p:txBody>
      </p:sp>
      <p:sp>
        <p:nvSpPr>
          <p:cNvPr id="13314" name="灯片编号占位符 4"/>
          <p:cNvSpPr>
            <a:spLocks noGrp="1"/>
          </p:cNvSpPr>
          <p:nvPr>
            <p:ph type="sldNum" sz="quarter" idx="10"/>
          </p:nvPr>
        </p:nvSpPr>
        <p:spPr>
          <a:noFill/>
          <a:ln>
            <a:miter lim="800000"/>
            <a:headEnd/>
            <a:tailEnd/>
          </a:ln>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E516FEA-700E-41AB-8A46-09FE5F8F9BC4}" type="slidenum">
              <a:rPr kumimoji="1" lang="en-US" altLang="zh-TW" sz="1600" b="0" i="0" u="none" strike="noStrike" kern="1200" cap="none" spc="0" normalizeH="0" baseline="0" noProof="0" smtClean="0">
                <a:ln>
                  <a:noFill/>
                </a:ln>
                <a:solidFill>
                  <a:srgbClr val="FFFFFF"/>
                </a:solidFill>
                <a:effectLst/>
                <a:uLnTx/>
                <a:uFillTx/>
                <a:latin typeface="Arial"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47</a:t>
            </a:fld>
            <a:endParaRPr kumimoji="1" lang="en-US" altLang="zh-TW" sz="1600" b="0" i="0" u="none" strike="noStrike" kern="1200" cap="none" spc="0" normalizeH="0" baseline="0" noProof="0">
              <a:ln>
                <a:noFill/>
              </a:ln>
              <a:solidFill>
                <a:srgbClr val="FFFFFF"/>
              </a:solidFill>
              <a:effectLst/>
              <a:uLnTx/>
              <a:uFillTx/>
              <a:latin typeface="Arial" pitchFamily="34" charset="0"/>
              <a:ea typeface="PMingLiU" pitchFamily="18" charset="-120"/>
              <a:cs typeface="+mn-cs"/>
            </a:endParaRPr>
          </a:p>
        </p:txBody>
      </p:sp>
      <p:sp>
        <p:nvSpPr>
          <p:cNvPr id="3" name="Rectangle 2">
            <a:extLst>
              <a:ext uri="{FF2B5EF4-FFF2-40B4-BE49-F238E27FC236}">
                <a16:creationId xmlns:a16="http://schemas.microsoft.com/office/drawing/2014/main" id="{71D5BC72-D7A2-4886-809A-AAE243470224}"/>
              </a:ext>
            </a:extLst>
          </p:cNvPr>
          <p:cNvSpPr/>
          <p:nvPr/>
        </p:nvSpPr>
        <p:spPr>
          <a:xfrm>
            <a:off x="210881" y="1219200"/>
            <a:ext cx="8001000" cy="894732"/>
          </a:xfrm>
          <a:prstGeom prst="rect">
            <a:avLst/>
          </a:prstGeom>
        </p:spPr>
        <p:txBody>
          <a:bodyPr wrap="square">
            <a:spAutoFit/>
          </a:bodyPr>
          <a:lstStyle/>
          <a:p>
            <a:pPr lvl="0"/>
            <a:r>
              <a:rPr lang="en-US" sz="1200" dirty="0" err="1"/>
              <a:t>Các</a:t>
            </a:r>
            <a:r>
              <a:rPr lang="en-US" sz="1200" dirty="0"/>
              <a:t> </a:t>
            </a:r>
            <a:r>
              <a:rPr lang="en-US" sz="1200" dirty="0" err="1"/>
              <a:t>mục</a:t>
            </a:r>
            <a:r>
              <a:rPr lang="en-US" sz="1200" dirty="0"/>
              <a:t> </a:t>
            </a:r>
            <a:r>
              <a:rPr lang="en-US" sz="1200" dirty="0" err="1"/>
              <a:t>cùng</a:t>
            </a:r>
            <a:r>
              <a:rPr lang="en-US" sz="1200" dirty="0"/>
              <a:t> </a:t>
            </a:r>
            <a:r>
              <a:rPr lang="en-US" sz="1200" dirty="0" err="1"/>
              <a:t>cấp</a:t>
            </a:r>
            <a:r>
              <a:rPr lang="en-US" sz="1200" dirty="0"/>
              <a:t> </a:t>
            </a:r>
            <a:r>
              <a:rPr lang="en-US" sz="1200" dirty="0" err="1"/>
              <a:t>phải</a:t>
            </a:r>
            <a:r>
              <a:rPr lang="en-US" sz="1200" dirty="0"/>
              <a:t> </a:t>
            </a:r>
            <a:r>
              <a:rPr lang="en-US" sz="1200" dirty="0" err="1"/>
              <a:t>thẳng</a:t>
            </a:r>
            <a:r>
              <a:rPr lang="en-US" sz="1200" dirty="0"/>
              <a:t> </a:t>
            </a:r>
            <a:r>
              <a:rPr lang="en-US" sz="1200" dirty="0" err="1"/>
              <a:t>hàng</a:t>
            </a:r>
            <a:r>
              <a:rPr lang="en-US" sz="1200" dirty="0"/>
              <a:t> </a:t>
            </a:r>
            <a:r>
              <a:rPr lang="en-US" sz="1200" dirty="0" err="1"/>
              <a:t>với</a:t>
            </a:r>
            <a:r>
              <a:rPr lang="en-US" sz="1200" dirty="0"/>
              <a:t> </a:t>
            </a:r>
            <a:r>
              <a:rPr lang="en-US" sz="1200" dirty="0" err="1"/>
              <a:t>nhau</a:t>
            </a:r>
            <a:r>
              <a:rPr lang="en-US" sz="1200" dirty="0"/>
              <a:t>, </a:t>
            </a:r>
            <a:r>
              <a:rPr lang="en-US" sz="1200" dirty="0" err="1"/>
              <a:t>cấp</a:t>
            </a:r>
            <a:r>
              <a:rPr lang="en-US" sz="1200" dirty="0"/>
              <a:t> </a:t>
            </a:r>
            <a:r>
              <a:rPr lang="en-US" sz="1200" dirty="0" err="1"/>
              <a:t>bé</a:t>
            </a:r>
            <a:r>
              <a:rPr lang="en-US" sz="1200" dirty="0"/>
              <a:t> </a:t>
            </a:r>
            <a:r>
              <a:rPr lang="en-US" sz="1200" dirty="0" err="1"/>
              <a:t>hơn</a:t>
            </a:r>
            <a:r>
              <a:rPr lang="en-US" sz="1200" dirty="0"/>
              <a:t> </a:t>
            </a:r>
            <a:r>
              <a:rPr lang="en-US" sz="1200" dirty="0" err="1"/>
              <a:t>lùi</a:t>
            </a:r>
            <a:r>
              <a:rPr lang="en-US" sz="1200" dirty="0"/>
              <a:t> </a:t>
            </a:r>
            <a:r>
              <a:rPr lang="en-US" sz="1200" dirty="0" err="1"/>
              <a:t>vào</a:t>
            </a:r>
            <a:r>
              <a:rPr lang="en-US" sz="1200" dirty="0"/>
              <a:t> </a:t>
            </a:r>
            <a:r>
              <a:rPr lang="en-US" sz="1200" dirty="0" err="1"/>
              <a:t>phía</a:t>
            </a:r>
            <a:r>
              <a:rPr lang="en-US" sz="1200" dirty="0"/>
              <a:t> </a:t>
            </a:r>
            <a:r>
              <a:rPr lang="en-US" sz="1200" dirty="0" err="1"/>
              <a:t>trong</a:t>
            </a:r>
            <a:r>
              <a:rPr lang="en-US" sz="1200" dirty="0"/>
              <a:t> </a:t>
            </a:r>
            <a:r>
              <a:rPr lang="en-US" sz="1200" dirty="0" err="1"/>
              <a:t>thẳng</a:t>
            </a:r>
            <a:r>
              <a:rPr lang="en-US" sz="1200" dirty="0"/>
              <a:t> </a:t>
            </a:r>
            <a:r>
              <a:rPr lang="en-US" sz="1200" dirty="0" err="1"/>
              <a:t>hàng</a:t>
            </a:r>
            <a:r>
              <a:rPr lang="en-US" sz="1200" dirty="0"/>
              <a:t> </a:t>
            </a:r>
            <a:r>
              <a:rPr lang="en-US" sz="1200" dirty="0" err="1"/>
              <a:t>với</a:t>
            </a:r>
            <a:r>
              <a:rPr lang="en-US" sz="1200" dirty="0"/>
              <a:t> </a:t>
            </a:r>
            <a:r>
              <a:rPr lang="en-US" sz="1200" dirty="0" err="1"/>
              <a:t>chữ</a:t>
            </a:r>
            <a:r>
              <a:rPr lang="en-US" sz="1200" dirty="0"/>
              <a:t> </a:t>
            </a:r>
            <a:r>
              <a:rPr lang="en-US" sz="1200" dirty="0" err="1"/>
              <a:t>bắt</a:t>
            </a:r>
            <a:r>
              <a:rPr lang="en-US" sz="1200" dirty="0"/>
              <a:t> </a:t>
            </a:r>
            <a:r>
              <a:rPr lang="en-US" sz="1200" dirty="0" err="1"/>
              <a:t>đầu</a:t>
            </a:r>
            <a:r>
              <a:rPr lang="en-US" sz="1200" dirty="0"/>
              <a:t> </a:t>
            </a:r>
            <a:r>
              <a:rPr lang="en-US" sz="1200" dirty="0" err="1"/>
              <a:t>của</a:t>
            </a:r>
            <a:r>
              <a:rPr lang="en-US" sz="1200" dirty="0"/>
              <a:t> </a:t>
            </a:r>
            <a:r>
              <a:rPr lang="en-US" sz="1200" dirty="0" err="1"/>
              <a:t>cấp</a:t>
            </a:r>
            <a:r>
              <a:rPr lang="en-US" sz="1200" dirty="0"/>
              <a:t> </a:t>
            </a:r>
            <a:r>
              <a:rPr lang="en-US" sz="1200" dirty="0" err="1"/>
              <a:t>trên</a:t>
            </a:r>
            <a:r>
              <a:rPr lang="en-US" sz="1200" dirty="0"/>
              <a:t> </a:t>
            </a:r>
            <a:r>
              <a:rPr lang="en-US" sz="1200" dirty="0" err="1"/>
              <a:t>nó</a:t>
            </a:r>
            <a:r>
              <a:rPr lang="en-US" sz="1200" dirty="0"/>
              <a:t>. (</a:t>
            </a:r>
            <a:r>
              <a:rPr lang="en-US" sz="1200" i="1" dirty="0" err="1"/>
              <a:t>khi</a:t>
            </a:r>
            <a:r>
              <a:rPr lang="en-US" sz="1200" i="1" dirty="0"/>
              <a:t> </a:t>
            </a:r>
            <a:r>
              <a:rPr lang="en-US" sz="1200" i="1" dirty="0" err="1"/>
              <a:t>chỉnh</a:t>
            </a:r>
            <a:r>
              <a:rPr lang="en-US" sz="1200" i="1" dirty="0"/>
              <a:t> </a:t>
            </a:r>
            <a:r>
              <a:rPr lang="en-US" sz="1200" i="1" dirty="0" err="1"/>
              <a:t>sửa</a:t>
            </a:r>
            <a:r>
              <a:rPr lang="en-US" sz="1200" i="1" dirty="0"/>
              <a:t> </a:t>
            </a:r>
            <a:r>
              <a:rPr lang="en-US" sz="1200" i="1" dirty="0" err="1"/>
              <a:t>phải</a:t>
            </a:r>
            <a:r>
              <a:rPr lang="en-US" sz="1200" i="1" dirty="0"/>
              <a:t> </a:t>
            </a:r>
            <a:r>
              <a:rPr lang="en-US" sz="1200" i="1" dirty="0" err="1"/>
              <a:t>dùng</a:t>
            </a:r>
            <a:r>
              <a:rPr lang="en-US" sz="1200" i="1" dirty="0"/>
              <a:t> rule, </a:t>
            </a:r>
            <a:r>
              <a:rPr lang="en-US" sz="1200" i="1" dirty="0" err="1"/>
              <a:t>không</a:t>
            </a:r>
            <a:r>
              <a:rPr lang="en-US" sz="1200" i="1" dirty="0"/>
              <a:t> </a:t>
            </a:r>
            <a:r>
              <a:rPr lang="en-US" sz="1200" i="1" dirty="0" err="1"/>
              <a:t>được</a:t>
            </a:r>
            <a:r>
              <a:rPr lang="en-US" sz="1200" i="1" dirty="0"/>
              <a:t> </a:t>
            </a:r>
            <a:r>
              <a:rPr lang="en-US" sz="1200" i="1" dirty="0" err="1"/>
              <a:t>dùng</a:t>
            </a:r>
            <a:r>
              <a:rPr lang="en-US" sz="1200" i="1" dirty="0"/>
              <a:t> </a:t>
            </a:r>
            <a:r>
              <a:rPr lang="en-US" sz="1200" i="1" dirty="0" err="1"/>
              <a:t>phím</a:t>
            </a:r>
            <a:r>
              <a:rPr lang="en-US" sz="1200" i="1" dirty="0"/>
              <a:t> </a:t>
            </a:r>
            <a:r>
              <a:rPr lang="en-US" sz="1200" i="1" dirty="0" err="1"/>
              <a:t>cách</a:t>
            </a:r>
            <a:r>
              <a:rPr lang="en-US" sz="1200" i="1" dirty="0"/>
              <a:t>)</a:t>
            </a:r>
            <a:endParaRPr lang="vi-VN" sz="1200" i="1" dirty="0"/>
          </a:p>
          <a:p>
            <a:pPr lvl="0"/>
            <a:endParaRPr lang="en-US" sz="1200" dirty="0"/>
          </a:p>
          <a:p>
            <a:pPr marL="180340">
              <a:lnSpc>
                <a:spcPct val="150000"/>
              </a:lnSpc>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9" name="Picture 8">
            <a:extLst>
              <a:ext uri="{FF2B5EF4-FFF2-40B4-BE49-F238E27FC236}">
                <a16:creationId xmlns:a16="http://schemas.microsoft.com/office/drawing/2014/main" id="{1F1C307D-BD53-4255-8321-D0B12CD3EA51}"/>
              </a:ext>
            </a:extLst>
          </p:cNvPr>
          <p:cNvPicPr/>
          <p:nvPr/>
        </p:nvPicPr>
        <p:blipFill>
          <a:blip r:embed="rId2"/>
          <a:stretch>
            <a:fillRect/>
          </a:stretch>
        </p:blipFill>
        <p:spPr>
          <a:xfrm>
            <a:off x="4876800" y="1767351"/>
            <a:ext cx="3581400" cy="2009320"/>
          </a:xfrm>
          <a:prstGeom prst="rect">
            <a:avLst/>
          </a:prstGeom>
        </p:spPr>
      </p:pic>
      <p:pic>
        <p:nvPicPr>
          <p:cNvPr id="10" name="Picture 9">
            <a:extLst>
              <a:ext uri="{FF2B5EF4-FFF2-40B4-BE49-F238E27FC236}">
                <a16:creationId xmlns:a16="http://schemas.microsoft.com/office/drawing/2014/main" id="{4F22C48C-1BB9-449B-A409-DCA08B679E4C}"/>
              </a:ext>
            </a:extLst>
          </p:cNvPr>
          <p:cNvPicPr/>
          <p:nvPr/>
        </p:nvPicPr>
        <p:blipFill>
          <a:blip r:embed="rId3"/>
          <a:stretch>
            <a:fillRect/>
          </a:stretch>
        </p:blipFill>
        <p:spPr>
          <a:xfrm>
            <a:off x="540563" y="1767352"/>
            <a:ext cx="3444875" cy="2009320"/>
          </a:xfrm>
          <a:prstGeom prst="rect">
            <a:avLst/>
          </a:prstGeom>
        </p:spPr>
      </p:pic>
      <p:sp>
        <p:nvSpPr>
          <p:cNvPr id="12" name="Rectangle 11">
            <a:extLst>
              <a:ext uri="{FF2B5EF4-FFF2-40B4-BE49-F238E27FC236}">
                <a16:creationId xmlns:a16="http://schemas.microsoft.com/office/drawing/2014/main" id="{F1E0BF39-D20B-4ADE-8D10-8837633D3F2F}"/>
              </a:ext>
            </a:extLst>
          </p:cNvPr>
          <p:cNvSpPr/>
          <p:nvPr/>
        </p:nvSpPr>
        <p:spPr>
          <a:xfrm>
            <a:off x="1447800" y="3886200"/>
            <a:ext cx="647700" cy="710066"/>
          </a:xfrm>
          <a:prstGeom prst="rect">
            <a:avLst/>
          </a:prstGeom>
        </p:spPr>
        <p:txBody>
          <a:bodyPr wrap="square">
            <a:spAutoFit/>
          </a:bodyPr>
          <a:lstStyle/>
          <a:p>
            <a:pPr lvl="0"/>
            <a:r>
              <a:rPr lang="vi-VN" sz="1200" i="1" dirty="0"/>
              <a:t>Đúng</a:t>
            </a:r>
          </a:p>
          <a:p>
            <a:pPr lvl="0"/>
            <a:endParaRPr lang="en-US" sz="1200" dirty="0"/>
          </a:p>
          <a:p>
            <a:pPr marL="180340">
              <a:lnSpc>
                <a:spcPct val="150000"/>
              </a:lnSpc>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Rectangle 12">
            <a:extLst>
              <a:ext uri="{FF2B5EF4-FFF2-40B4-BE49-F238E27FC236}">
                <a16:creationId xmlns:a16="http://schemas.microsoft.com/office/drawing/2014/main" id="{72CF8B56-C5CC-4ECC-B93F-FA87B2EF9B7F}"/>
              </a:ext>
            </a:extLst>
          </p:cNvPr>
          <p:cNvSpPr/>
          <p:nvPr/>
        </p:nvSpPr>
        <p:spPr>
          <a:xfrm>
            <a:off x="5867400" y="3886200"/>
            <a:ext cx="647700" cy="710066"/>
          </a:xfrm>
          <a:prstGeom prst="rect">
            <a:avLst/>
          </a:prstGeom>
        </p:spPr>
        <p:txBody>
          <a:bodyPr wrap="square">
            <a:spAutoFit/>
          </a:bodyPr>
          <a:lstStyle/>
          <a:p>
            <a:pPr lvl="0"/>
            <a:r>
              <a:rPr lang="vi-VN" sz="1200" i="1" dirty="0"/>
              <a:t>Sai</a:t>
            </a:r>
          </a:p>
          <a:p>
            <a:pPr lvl="0"/>
            <a:endParaRPr lang="en-US" sz="1200" dirty="0"/>
          </a:p>
          <a:p>
            <a:pPr marL="180340">
              <a:lnSpc>
                <a:spcPct val="150000"/>
              </a:lnSpc>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FE99BCE8-B803-4E4C-8199-7A9AEF26647A}"/>
              </a:ext>
            </a:extLst>
          </p:cNvPr>
          <p:cNvSpPr/>
          <p:nvPr/>
        </p:nvSpPr>
        <p:spPr>
          <a:xfrm>
            <a:off x="210881" y="4235917"/>
            <a:ext cx="8431619" cy="2104359"/>
          </a:xfrm>
          <a:prstGeom prst="rect">
            <a:avLst/>
          </a:prstGeom>
        </p:spPr>
        <p:txBody>
          <a:bodyPr wrap="square">
            <a:spAutoFit/>
          </a:bodyPr>
          <a:lstStyle/>
          <a:p>
            <a:pPr>
              <a:lnSpc>
                <a:spcPct val="150000"/>
              </a:lnSpc>
              <a:spcAft>
                <a:spcPts val="8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1)</a:t>
            </a:r>
            <a:r>
              <a:rPr lang="en-US" sz="1200" b="1" dirty="0">
                <a:latin typeface="Calibri" panose="020F0502020204030204" pitchFamily="34"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Trong</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văn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bản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nếu</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gặp</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ký</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tự</a:t>
            </a:r>
            <a:r>
              <a:rPr lang="en-US" sz="1200" dirty="0">
                <a:latin typeface="Times New Roman" panose="02020603050405020304" pitchFamily="18" charset="0"/>
                <a:ea typeface="Calibri" panose="020F0502020204030204" pitchFamily="34" charset="0"/>
                <a:cs typeface="Times New Roman" panose="02020603050405020304" pitchFamily="18" charset="0"/>
              </a:rPr>
              <a:t> &lt;&lt; &gt;&gt;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thì</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chuyển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thành</a:t>
            </a:r>
            <a:r>
              <a:rPr lang="en-US" sz="1200" dirty="0">
                <a:latin typeface="Times New Roman" panose="02020603050405020304" pitchFamily="18" charset="0"/>
                <a:ea typeface="Calibri" panose="020F0502020204030204" pitchFamily="34" charset="0"/>
                <a:cs typeface="Times New Roman" panose="02020603050405020304" pitchFamily="18" charset="0"/>
              </a:rPr>
              <a:t> “ ” </a:t>
            </a:r>
            <a:r>
              <a:rPr lang="en-US" sz="1200" dirty="0" err="1">
                <a:latin typeface="Times New Roman" panose="02020603050405020304" pitchFamily="18" charset="0"/>
                <a:ea typeface="Calibri" panose="020F0502020204030204" pitchFamily="34" charset="0"/>
                <a:cs typeface="Times New Roman" panose="02020603050405020304" pitchFamily="18" charset="0"/>
              </a:rPr>
              <a:t>và</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gạch</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chân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nội</a:t>
            </a:r>
            <a:r>
              <a:rPr lang="en-US" sz="1200" dirty="0">
                <a:latin typeface="Times New Roman" panose="02020603050405020304" pitchFamily="18" charset="0"/>
                <a:ea typeface="Calibri" panose="020F0502020204030204" pitchFamily="34" charset="0"/>
                <a:cs typeface="Times New Roman" panose="02020603050405020304" pitchFamily="18" charset="0"/>
              </a:rPr>
              <a:t> dung</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457200">
              <a:lnSpc>
                <a:spcPct val="150000"/>
              </a:lnSpc>
              <a:spcAft>
                <a:spcPts val="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2)  </a:t>
            </a:r>
            <a:r>
              <a:rPr lang="en-US" sz="1200" b="1" dirty="0" err="1">
                <a:latin typeface="Times New Roman" panose="02020603050405020304" pitchFamily="18" charset="0"/>
                <a:ea typeface="Calibri" panose="020F0502020204030204" pitchFamily="34" charset="0"/>
                <a:cs typeface="Times New Roman" panose="02020603050405020304" pitchFamily="18" charset="0"/>
              </a:rPr>
              <a:t>Nội</a:t>
            </a:r>
            <a:r>
              <a:rPr lang="en-US" sz="1200" b="1" dirty="0">
                <a:latin typeface="Times New Roman" panose="02020603050405020304" pitchFamily="18" charset="0"/>
                <a:ea typeface="Calibri" panose="020F0502020204030204" pitchFamily="34" charset="0"/>
                <a:cs typeface="Times New Roman" panose="02020603050405020304" pitchFamily="18" charset="0"/>
              </a:rPr>
              <a:t> dung</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văn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bản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có</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mã</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số</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văn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bản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hoặc</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bảng</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biểu</a:t>
            </a:r>
            <a:r>
              <a:rPr lang="en-US" sz="1200" dirty="0">
                <a:latin typeface="Times New Roman" panose="02020603050405020304" pitchFamily="18" charset="0"/>
                <a:ea typeface="Calibri" panose="020F0502020204030204" pitchFamily="34" charset="0"/>
                <a:cs typeface="Times New Roman" panose="02020603050405020304" pitchFamily="18" charset="0"/>
              </a:rPr>
              <a:t> , </a:t>
            </a:r>
            <a:r>
              <a:rPr lang="en-US" sz="1200" dirty="0" err="1">
                <a:latin typeface="Times New Roman" panose="02020603050405020304" pitchFamily="18" charset="0"/>
                <a:ea typeface="Calibri" panose="020F0502020204030204" pitchFamily="34" charset="0"/>
                <a:cs typeface="Times New Roman" panose="02020603050405020304" pitchFamily="18" charset="0"/>
              </a:rPr>
              <a:t>không</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thể</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hợp</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nhất</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điền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cùng</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phiên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bản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180340">
              <a:lnSpc>
                <a:spcPct val="150000"/>
              </a:lnSpc>
              <a:spcAft>
                <a:spcPts val="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b="1" dirty="0">
                <a:latin typeface="Times New Roman" panose="02020603050405020304" pitchFamily="18" charset="0"/>
                <a:ea typeface="Calibri" panose="020F0502020204030204" pitchFamily="34" charset="0"/>
                <a:cs typeface="Times New Roman" panose="02020603050405020304" pitchFamily="18" charset="0"/>
              </a:rPr>
              <a:t>Sai</a:t>
            </a:r>
            <a:r>
              <a:rPr lang="en-US" sz="1200" dirty="0">
                <a:latin typeface="Times New Roman" panose="02020603050405020304" pitchFamily="18" charset="0"/>
                <a:ea typeface="Calibri" panose="020F0502020204030204" pitchFamily="34" charset="0"/>
                <a:cs typeface="Times New Roman" panose="02020603050405020304" pitchFamily="18" charset="0"/>
              </a:rPr>
              <a:t>: +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Trình</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tự</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thực</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hiện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kiểm</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soát</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văn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bản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và</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tư</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liệu</a:t>
            </a:r>
            <a:r>
              <a:rPr lang="en-US" sz="1200" dirty="0">
                <a:latin typeface="Times New Roman" panose="02020603050405020304" pitchFamily="18" charset="0"/>
                <a:ea typeface="Calibri" panose="020F0502020204030204" pitchFamily="34" charset="0"/>
                <a:cs typeface="Times New Roman" panose="02020603050405020304" pitchFamily="18" charset="0"/>
              </a:rPr>
              <a:t>” (QPV0501.12)</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457200" indent="540385">
              <a:lnSpc>
                <a:spcPct val="150000"/>
              </a:lnSpc>
              <a:spcAft>
                <a:spcPts val="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Trình</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tự</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thực</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hiện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kiểm</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soát</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văn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bản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và</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tư</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liệu</a:t>
            </a:r>
            <a:r>
              <a:rPr lang="en-US" sz="1200" dirty="0">
                <a:latin typeface="Times New Roman" panose="02020603050405020304" pitchFamily="18" charset="0"/>
                <a:ea typeface="Calibri" panose="020F0502020204030204" pitchFamily="34" charset="0"/>
                <a:cs typeface="Times New Roman" panose="02020603050405020304" pitchFamily="18" charset="0"/>
              </a:rPr>
              <a:t>” (QPV0501.A,B,C…)</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180340">
              <a:lnSpc>
                <a:spcPct val="150000"/>
              </a:lnSpc>
              <a:spcAft>
                <a:spcPts val="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b="1" dirty="0" err="1">
                <a:latin typeface="Times New Roman" panose="02020603050405020304" pitchFamily="18" charset="0"/>
                <a:ea typeface="Calibri" panose="020F0502020204030204" pitchFamily="34" charset="0"/>
                <a:cs typeface="Times New Roman" panose="02020603050405020304" pitchFamily="18" charset="0"/>
              </a:rPr>
              <a:t>Đúng</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u="sng" dirty="0">
                <a:latin typeface="Times New Roman" panose="02020603050405020304" pitchFamily="18" charset="0"/>
                <a:ea typeface="Calibri" panose="020F0502020204030204" pitchFamily="34" charset="0"/>
                <a:cs typeface="Times New Roman" panose="02020603050405020304" pitchFamily="18" charset="0"/>
              </a:rPr>
              <a:t>“</a:t>
            </a:r>
            <a:r>
              <a:rPr lang="en-US" sz="1200" u="sng" dirty="0" err="1">
                <a:latin typeface="Times New Roman" panose="02020603050405020304" pitchFamily="18" charset="0"/>
                <a:ea typeface="Calibri" panose="020F0502020204030204" pitchFamily="34" charset="0"/>
                <a:cs typeface="Times New Roman" panose="02020603050405020304" pitchFamily="18" charset="0"/>
              </a:rPr>
              <a:t>Trình</a:t>
            </a:r>
            <a:r>
              <a:rPr lang="en-US" sz="1200" u="sng" dirty="0">
                <a:latin typeface="Times New Roman" panose="02020603050405020304" pitchFamily="18" charset="0"/>
                <a:ea typeface="Calibri" panose="020F0502020204030204" pitchFamily="34" charset="0"/>
                <a:cs typeface="Times New Roman" panose="02020603050405020304" pitchFamily="18" charset="0"/>
              </a:rPr>
              <a:t> </a:t>
            </a:r>
            <a:r>
              <a:rPr lang="en-US" sz="1200" u="sng" dirty="0" err="1">
                <a:latin typeface="Times New Roman" panose="02020603050405020304" pitchFamily="18" charset="0"/>
                <a:ea typeface="Calibri" panose="020F0502020204030204" pitchFamily="34" charset="0"/>
                <a:cs typeface="Times New Roman" panose="02020603050405020304" pitchFamily="18" charset="0"/>
              </a:rPr>
              <a:t>tự</a:t>
            </a:r>
            <a:r>
              <a:rPr lang="en-US" sz="1200" u="sng" dirty="0">
                <a:latin typeface="Times New Roman" panose="02020603050405020304" pitchFamily="18" charset="0"/>
                <a:ea typeface="Calibri" panose="020F0502020204030204" pitchFamily="34" charset="0"/>
                <a:cs typeface="Times New Roman" panose="02020603050405020304" pitchFamily="18" charset="0"/>
              </a:rPr>
              <a:t> </a:t>
            </a:r>
            <a:r>
              <a:rPr lang="en-US" sz="1200" u="sng" dirty="0" err="1">
                <a:latin typeface="Times New Roman" panose="02020603050405020304" pitchFamily="18" charset="0"/>
                <a:ea typeface="Calibri" panose="020F0502020204030204" pitchFamily="34" charset="0"/>
                <a:cs typeface="Times New Roman" panose="02020603050405020304" pitchFamily="18" charset="0"/>
              </a:rPr>
              <a:t>thực</a:t>
            </a:r>
            <a:r>
              <a:rPr lang="en-US" sz="1200" u="sng" dirty="0">
                <a:latin typeface="Times New Roman" panose="02020603050405020304" pitchFamily="18" charset="0"/>
                <a:ea typeface="Calibri" panose="020F0502020204030204" pitchFamily="34" charset="0"/>
                <a:cs typeface="Times New Roman" panose="02020603050405020304" pitchFamily="18" charset="0"/>
              </a:rPr>
              <a:t> </a:t>
            </a:r>
            <a:r>
              <a:rPr lang="en-US" sz="1200" u="sng" dirty="0" err="1">
                <a:latin typeface="Times New Roman" panose="02020603050405020304" pitchFamily="18" charset="0"/>
                <a:ea typeface="Calibri" panose="020F0502020204030204" pitchFamily="34" charset="0"/>
                <a:cs typeface="Times New Roman" panose="02020603050405020304" pitchFamily="18" charset="0"/>
              </a:rPr>
              <a:t>hiện</a:t>
            </a:r>
            <a:r>
              <a:rPr lang="en-US" sz="1200" u="sng" dirty="0">
                <a:latin typeface="Times New Roman" panose="02020603050405020304" pitchFamily="18" charset="0"/>
                <a:ea typeface="Calibri" panose="020F0502020204030204" pitchFamily="34" charset="0"/>
                <a:cs typeface="Times New Roman" panose="02020603050405020304" pitchFamily="18" charset="0"/>
              </a:rPr>
              <a:t> </a:t>
            </a:r>
            <a:r>
              <a:rPr lang="en-US" sz="1200" u="sng" dirty="0" err="1">
                <a:latin typeface="Times New Roman" panose="02020603050405020304" pitchFamily="18" charset="0"/>
                <a:ea typeface="Calibri" panose="020F0502020204030204" pitchFamily="34" charset="0"/>
                <a:cs typeface="Times New Roman" panose="02020603050405020304" pitchFamily="18" charset="0"/>
              </a:rPr>
              <a:t>kiểm</a:t>
            </a:r>
            <a:r>
              <a:rPr lang="en-US" sz="1200" u="sng" dirty="0">
                <a:latin typeface="Times New Roman" panose="02020603050405020304" pitchFamily="18" charset="0"/>
                <a:ea typeface="Calibri" panose="020F0502020204030204" pitchFamily="34" charset="0"/>
                <a:cs typeface="Times New Roman" panose="02020603050405020304" pitchFamily="18" charset="0"/>
              </a:rPr>
              <a:t> </a:t>
            </a:r>
            <a:r>
              <a:rPr lang="en-US" sz="1200" u="sng" dirty="0" err="1">
                <a:latin typeface="Times New Roman" panose="02020603050405020304" pitchFamily="18" charset="0"/>
                <a:ea typeface="Calibri" panose="020F0502020204030204" pitchFamily="34" charset="0"/>
                <a:cs typeface="Times New Roman" panose="02020603050405020304" pitchFamily="18" charset="0"/>
              </a:rPr>
              <a:t>soát</a:t>
            </a:r>
            <a:r>
              <a:rPr lang="en-US" sz="1200" u="sng" dirty="0">
                <a:latin typeface="Times New Roman" panose="02020603050405020304" pitchFamily="18" charset="0"/>
                <a:ea typeface="Calibri" panose="020F0502020204030204" pitchFamily="34" charset="0"/>
                <a:cs typeface="Times New Roman" panose="02020603050405020304" pitchFamily="18" charset="0"/>
              </a:rPr>
              <a:t> </a:t>
            </a:r>
            <a:r>
              <a:rPr lang="en-US" sz="1200" u="sng" dirty="0" err="1">
                <a:latin typeface="Times New Roman" panose="02020603050405020304" pitchFamily="18" charset="0"/>
                <a:ea typeface="Calibri" panose="020F0502020204030204" pitchFamily="34" charset="0"/>
                <a:cs typeface="Times New Roman" panose="02020603050405020304" pitchFamily="18" charset="0"/>
              </a:rPr>
              <a:t>văn</a:t>
            </a:r>
            <a:r>
              <a:rPr lang="en-US" sz="1200" u="sng" dirty="0">
                <a:latin typeface="Times New Roman" panose="02020603050405020304" pitchFamily="18" charset="0"/>
                <a:ea typeface="Calibri" panose="020F0502020204030204" pitchFamily="34" charset="0"/>
                <a:cs typeface="Times New Roman" panose="02020603050405020304" pitchFamily="18" charset="0"/>
              </a:rPr>
              <a:t> </a:t>
            </a:r>
            <a:r>
              <a:rPr lang="en-US" sz="1200" u="sng" dirty="0" err="1">
                <a:latin typeface="Times New Roman" panose="02020603050405020304" pitchFamily="18" charset="0"/>
                <a:ea typeface="Calibri" panose="020F0502020204030204" pitchFamily="34" charset="0"/>
                <a:cs typeface="Times New Roman" panose="02020603050405020304" pitchFamily="18" charset="0"/>
              </a:rPr>
              <a:t>bản</a:t>
            </a:r>
            <a:r>
              <a:rPr lang="en-US" sz="1200" u="sng" dirty="0">
                <a:latin typeface="Times New Roman" panose="02020603050405020304" pitchFamily="18" charset="0"/>
                <a:ea typeface="Calibri" panose="020F0502020204030204" pitchFamily="34" charset="0"/>
                <a:cs typeface="Times New Roman" panose="02020603050405020304" pitchFamily="18" charset="0"/>
              </a:rPr>
              <a:t> </a:t>
            </a:r>
            <a:r>
              <a:rPr lang="en-US" sz="1200" u="sng" dirty="0" err="1">
                <a:latin typeface="Times New Roman" panose="02020603050405020304" pitchFamily="18" charset="0"/>
                <a:ea typeface="Calibri" panose="020F0502020204030204" pitchFamily="34" charset="0"/>
                <a:cs typeface="Times New Roman" panose="02020603050405020304" pitchFamily="18" charset="0"/>
              </a:rPr>
              <a:t>và</a:t>
            </a:r>
            <a:r>
              <a:rPr lang="en-US" sz="1200" u="sng" dirty="0">
                <a:latin typeface="Times New Roman" panose="02020603050405020304" pitchFamily="18" charset="0"/>
                <a:ea typeface="Calibri" panose="020F0502020204030204" pitchFamily="34" charset="0"/>
                <a:cs typeface="Times New Roman" panose="02020603050405020304" pitchFamily="18" charset="0"/>
              </a:rPr>
              <a:t> </a:t>
            </a:r>
            <a:r>
              <a:rPr lang="en-US" sz="1200" u="sng" dirty="0" err="1">
                <a:latin typeface="Times New Roman" panose="02020603050405020304" pitchFamily="18" charset="0"/>
                <a:ea typeface="Calibri" panose="020F0502020204030204" pitchFamily="34" charset="0"/>
                <a:cs typeface="Times New Roman" panose="02020603050405020304" pitchFamily="18" charset="0"/>
              </a:rPr>
              <a:t>tư</a:t>
            </a:r>
            <a:r>
              <a:rPr lang="en-US" sz="1200" u="sng" dirty="0">
                <a:latin typeface="Times New Roman" panose="02020603050405020304" pitchFamily="18" charset="0"/>
                <a:ea typeface="Calibri" panose="020F0502020204030204" pitchFamily="34" charset="0"/>
                <a:cs typeface="Times New Roman" panose="02020603050405020304" pitchFamily="18" charset="0"/>
              </a:rPr>
              <a:t> </a:t>
            </a:r>
            <a:r>
              <a:rPr lang="en-US" sz="1200" u="sng" dirty="0" err="1">
                <a:latin typeface="Times New Roman" panose="02020603050405020304" pitchFamily="18" charset="0"/>
                <a:ea typeface="Calibri" panose="020F0502020204030204" pitchFamily="34" charset="0"/>
                <a:cs typeface="Times New Roman" panose="02020603050405020304" pitchFamily="18" charset="0"/>
              </a:rPr>
              <a:t>liệu</a:t>
            </a:r>
            <a:r>
              <a:rPr lang="en-US" sz="1200" u="sng" dirty="0">
                <a:latin typeface="Times New Roman" panose="02020603050405020304" pitchFamily="18" charset="0"/>
                <a:ea typeface="Calibri" panose="020F0502020204030204" pitchFamily="34" charset="0"/>
                <a:cs typeface="Times New Roman" panose="02020603050405020304" pitchFamily="18" charset="0"/>
              </a:rPr>
              <a:t>”</a:t>
            </a:r>
            <a:r>
              <a:rPr lang="en-US" sz="1200" dirty="0">
                <a:latin typeface="Times New Roman" panose="02020603050405020304" pitchFamily="18" charset="0"/>
                <a:ea typeface="Calibri" panose="020F0502020204030204" pitchFamily="34" charset="0"/>
                <a:cs typeface="Times New Roman" panose="02020603050405020304" pitchFamily="18" charset="0"/>
              </a:rPr>
              <a:t> (QPV0501)</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180340">
              <a:lnSpc>
                <a:spcPct val="150000"/>
              </a:lnSpc>
              <a:spcAft>
                <a:spcPts val="8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Nếu</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gặp</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đoạn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văn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bản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có</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gạch</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chân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màu</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xanh</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như</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hình</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dưới</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phải</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xóa</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được</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cái</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gạch</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chân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đó</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đi</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thường</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sẽ</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là</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thiếu</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dấu</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cách</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hoặc</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thừa</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dấu</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cách</a:t>
            </a:r>
            <a:r>
              <a:rPr lang="en-US" sz="1200" dirty="0">
                <a:latin typeface="Times New Roman" panose="02020603050405020304" pitchFamily="18" charset="0"/>
                <a:ea typeface="Calibri" panose="020F0502020204030204" pitchFamily="34" charset="0"/>
                <a:cs typeface="Times New Roman" panose="02020603050405020304" pitchFamily="18" charset="0"/>
              </a:rPr>
              <a:t>, …) </a:t>
            </a:r>
            <a:r>
              <a:rPr lang="en-US" sz="1200" dirty="0" err="1">
                <a:latin typeface="Times New Roman" panose="02020603050405020304" pitchFamily="18" charset="0"/>
                <a:ea typeface="Calibri" panose="020F0502020204030204" pitchFamily="34" charset="0"/>
                <a:cs typeface="Times New Roman" panose="02020603050405020304" pitchFamily="18" charset="0"/>
              </a:rPr>
              <a:t>văn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bản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đúng</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quy</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cách</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sẽ</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không</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có</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gạch</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như</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hình</a:t>
            </a:r>
            <a:r>
              <a:rPr lang="en-US" sz="1200" dirty="0">
                <a:latin typeface="Times New Roman" panose="02020603050405020304" pitchFamily="18" charset="0"/>
                <a:ea typeface="Calibri" panose="020F0502020204030204" pitchFamily="34" charset="0"/>
                <a:cs typeface="Times New Roman" panose="02020603050405020304" pitchFamily="18" charset="0"/>
              </a:rPr>
              <a: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4" name="Picture 13">
            <a:extLst>
              <a:ext uri="{FF2B5EF4-FFF2-40B4-BE49-F238E27FC236}">
                <a16:creationId xmlns:a16="http://schemas.microsoft.com/office/drawing/2014/main" id="{611A734F-A77F-46A1-98BB-D223E05CC32C}"/>
              </a:ext>
            </a:extLst>
          </p:cNvPr>
          <p:cNvPicPr/>
          <p:nvPr/>
        </p:nvPicPr>
        <p:blipFill>
          <a:blip r:embed="rId4"/>
          <a:stretch>
            <a:fillRect/>
          </a:stretch>
        </p:blipFill>
        <p:spPr>
          <a:xfrm>
            <a:off x="1219200" y="6434137"/>
            <a:ext cx="4429125" cy="238125"/>
          </a:xfrm>
          <a:prstGeom prst="rect">
            <a:avLst/>
          </a:prstGeom>
        </p:spPr>
      </p:pic>
    </p:spTree>
    <p:extLst>
      <p:ext uri="{BB962C8B-B14F-4D97-AF65-F5344CB8AC3E}">
        <p14:creationId xmlns:p14="http://schemas.microsoft.com/office/powerpoint/2010/main" val="2416011010"/>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1">
            <a:extLst>
              <a:ext uri="{FF2B5EF4-FFF2-40B4-BE49-F238E27FC236}">
                <a16:creationId xmlns:a16="http://schemas.microsoft.com/office/drawing/2014/main" id="{AAE021B9-FB4A-4BA0-B48E-7C05146A929B}"/>
              </a:ext>
            </a:extLst>
          </p:cNvPr>
          <p:cNvSpPr>
            <a:spLocks noGrp="1"/>
          </p:cNvSpPr>
          <p:nvPr>
            <p:ph type="title"/>
          </p:nvPr>
        </p:nvSpPr>
        <p:spPr/>
        <p:txBody>
          <a:bodyPr/>
          <a:lstStyle/>
          <a:p>
            <a:r>
              <a:rPr lang="vi-VN" altLang="zh-TW" sz="3200" dirty="0"/>
              <a:t>Cách chỉnh sửa tài liệu khi up lên PLM</a:t>
            </a:r>
            <a:endParaRPr lang="zh-TW" altLang="en-US" sz="3200" dirty="0"/>
          </a:p>
        </p:txBody>
      </p:sp>
      <p:sp>
        <p:nvSpPr>
          <p:cNvPr id="13314" name="灯片编号占位符 4"/>
          <p:cNvSpPr>
            <a:spLocks noGrp="1"/>
          </p:cNvSpPr>
          <p:nvPr>
            <p:ph type="sldNum" sz="quarter" idx="10"/>
          </p:nvPr>
        </p:nvSpPr>
        <p:spPr>
          <a:noFill/>
          <a:ln>
            <a:miter lim="800000"/>
            <a:headEnd/>
            <a:tailEnd/>
          </a:ln>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E516FEA-700E-41AB-8A46-09FE5F8F9BC4}" type="slidenum">
              <a:rPr kumimoji="1" lang="en-US" altLang="zh-TW" sz="1600" b="0" i="0" u="none" strike="noStrike" kern="1200" cap="none" spc="0" normalizeH="0" baseline="0" noProof="0" smtClean="0">
                <a:ln>
                  <a:noFill/>
                </a:ln>
                <a:solidFill>
                  <a:srgbClr val="FFFFFF"/>
                </a:solidFill>
                <a:effectLst/>
                <a:uLnTx/>
                <a:uFillTx/>
                <a:latin typeface="Arial"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48</a:t>
            </a:fld>
            <a:endParaRPr kumimoji="1" lang="en-US" altLang="zh-TW" sz="1600" b="0" i="0" u="none" strike="noStrike" kern="1200" cap="none" spc="0" normalizeH="0" baseline="0" noProof="0">
              <a:ln>
                <a:noFill/>
              </a:ln>
              <a:solidFill>
                <a:srgbClr val="FFFFFF"/>
              </a:solidFill>
              <a:effectLst/>
              <a:uLnTx/>
              <a:uFillTx/>
              <a:latin typeface="Arial" pitchFamily="34" charset="0"/>
              <a:ea typeface="PMingLiU" pitchFamily="18" charset="-120"/>
              <a:cs typeface="+mn-cs"/>
            </a:endParaRPr>
          </a:p>
        </p:txBody>
      </p:sp>
      <p:sp>
        <p:nvSpPr>
          <p:cNvPr id="3" name="Rectangle 2">
            <a:extLst>
              <a:ext uri="{FF2B5EF4-FFF2-40B4-BE49-F238E27FC236}">
                <a16:creationId xmlns:a16="http://schemas.microsoft.com/office/drawing/2014/main" id="{71D5BC72-D7A2-4886-809A-AAE243470224}"/>
              </a:ext>
            </a:extLst>
          </p:cNvPr>
          <p:cNvSpPr/>
          <p:nvPr/>
        </p:nvSpPr>
        <p:spPr>
          <a:xfrm>
            <a:off x="228600" y="1026970"/>
            <a:ext cx="8001000" cy="2741391"/>
          </a:xfrm>
          <a:prstGeom prst="rect">
            <a:avLst/>
          </a:prstGeom>
        </p:spPr>
        <p:txBody>
          <a:bodyPr wrap="square">
            <a:spAutoFit/>
          </a:bodyPr>
          <a:lstStyle/>
          <a:p>
            <a:r>
              <a:rPr lang="vi-VN" sz="1200" b="1" dirty="0"/>
              <a:t>Đối với các tài liệu up lên PLM của SMT sẽ tham khảo quy trình VNMFG-D-001. trang bìa của SOP.Để dấu (*) cho các trang. Khi lên thay đổi nâng version sẽ bôi đỏ dâu (*) ở trang đó</a:t>
            </a:r>
          </a:p>
          <a:p>
            <a:r>
              <a:rPr lang="vi-VN" sz="1200" b="1" dirty="0"/>
              <a:t>A : </a:t>
            </a:r>
            <a:r>
              <a:rPr lang="vi-VN" sz="1200" dirty="0"/>
              <a:t>SOP tương ứng với quy trình màu đen</a:t>
            </a:r>
          </a:p>
          <a:p>
            <a:r>
              <a:rPr lang="vi-VN" sz="1200" b="1" dirty="0"/>
              <a:t>B: </a:t>
            </a:r>
            <a:r>
              <a:rPr lang="vi-VN" sz="1200" dirty="0"/>
              <a:t>mô tả tên sản phẩm, SOP tương ứng với mã liệu</a:t>
            </a:r>
          </a:p>
          <a:p>
            <a:r>
              <a:rPr lang="vi-VN" sz="1200" b="1" dirty="0"/>
              <a:t>C:</a:t>
            </a:r>
            <a:r>
              <a:rPr lang="en-US" sz="1200" dirty="0" err="1"/>
              <a:t>Điền</a:t>
            </a:r>
            <a:r>
              <a:rPr lang="en-US" sz="1200" dirty="0"/>
              <a:t> </a:t>
            </a:r>
            <a:r>
              <a:rPr lang="en-US" sz="1200" dirty="0" err="1"/>
              <a:t>vào</a:t>
            </a:r>
            <a:r>
              <a:rPr lang="en-US" sz="1200" dirty="0"/>
              <a:t> </a:t>
            </a:r>
            <a:r>
              <a:rPr lang="en-US" sz="1200" dirty="0" err="1"/>
              <a:t>phiên</a:t>
            </a:r>
            <a:r>
              <a:rPr lang="en-US" sz="1200" dirty="0"/>
              <a:t> </a:t>
            </a:r>
            <a:r>
              <a:rPr lang="en-US" sz="1200" dirty="0" err="1"/>
              <a:t>bản</a:t>
            </a:r>
            <a:r>
              <a:rPr lang="en-US" sz="1200" dirty="0"/>
              <a:t> </a:t>
            </a:r>
            <a:r>
              <a:rPr lang="en-US" sz="1200" dirty="0" err="1"/>
              <a:t>thực</a:t>
            </a:r>
            <a:r>
              <a:rPr lang="en-US" sz="1200" dirty="0"/>
              <a:t> </a:t>
            </a:r>
            <a:r>
              <a:rPr lang="en-US" sz="1200" dirty="0" err="1"/>
              <a:t>tế</a:t>
            </a:r>
            <a:endParaRPr lang="vi-VN" sz="1200" dirty="0"/>
          </a:p>
          <a:p>
            <a:r>
              <a:rPr lang="vi-VN" sz="1200" b="1" dirty="0"/>
              <a:t>D:</a:t>
            </a:r>
            <a:r>
              <a:rPr lang="en-US" sz="1200" dirty="0"/>
              <a:t>Trang _ </a:t>
            </a:r>
            <a:r>
              <a:rPr lang="en-US" sz="1200" dirty="0" err="1"/>
              <a:t>chứa</a:t>
            </a:r>
            <a:r>
              <a:rPr lang="en-US" sz="1200" dirty="0"/>
              <a:t> </a:t>
            </a:r>
            <a:r>
              <a:rPr lang="en-US" sz="1200" dirty="0" err="1"/>
              <a:t>tổng</a:t>
            </a:r>
            <a:r>
              <a:rPr lang="en-US" sz="1200" dirty="0"/>
              <a:t> </a:t>
            </a:r>
            <a:r>
              <a:rPr lang="en-US" sz="1200" dirty="0" err="1"/>
              <a:t>số</a:t>
            </a:r>
            <a:r>
              <a:rPr lang="en-US" sz="1200" dirty="0"/>
              <a:t> </a:t>
            </a:r>
            <a:r>
              <a:rPr lang="en-US" sz="1200" dirty="0" err="1"/>
              <a:t>trang</a:t>
            </a:r>
            <a:r>
              <a:rPr lang="en-US" sz="1200" dirty="0"/>
              <a:t> </a:t>
            </a:r>
            <a:r>
              <a:rPr lang="en-US" sz="1200" dirty="0" err="1"/>
              <a:t>trên</a:t>
            </a:r>
            <a:r>
              <a:rPr lang="en-US" sz="1200" dirty="0"/>
              <a:t> </a:t>
            </a:r>
            <a:r>
              <a:rPr lang="en-US" sz="1200" dirty="0" err="1"/>
              <a:t>trang</a:t>
            </a:r>
            <a:r>
              <a:rPr lang="en-US" sz="1200" dirty="0"/>
              <a:t> </a:t>
            </a:r>
            <a:r>
              <a:rPr lang="en-US" sz="1200" dirty="0" err="1"/>
              <a:t>bìa</a:t>
            </a:r>
            <a:endParaRPr lang="vi-VN" sz="1200" dirty="0"/>
          </a:p>
          <a:p>
            <a:r>
              <a:rPr lang="vi-VN" sz="1200" b="1" dirty="0"/>
              <a:t>E: </a:t>
            </a:r>
            <a:r>
              <a:rPr lang="en-US" sz="1200" dirty="0" err="1"/>
              <a:t>Ngày</a:t>
            </a:r>
            <a:r>
              <a:rPr lang="en-US" sz="1200" dirty="0"/>
              <a:t> </a:t>
            </a:r>
            <a:r>
              <a:rPr lang="en-US" sz="1200" dirty="0" err="1"/>
              <a:t>phát</a:t>
            </a:r>
            <a:r>
              <a:rPr lang="en-US" sz="1200" dirty="0"/>
              <a:t> </a:t>
            </a:r>
            <a:r>
              <a:rPr lang="en-US" sz="1200" dirty="0" err="1"/>
              <a:t>hành</a:t>
            </a:r>
            <a:r>
              <a:rPr lang="en-US" sz="1200" dirty="0"/>
              <a:t>: </a:t>
            </a:r>
            <a:r>
              <a:rPr lang="en-US" sz="1200" dirty="0" err="1"/>
              <a:t>Ngày</a:t>
            </a:r>
            <a:r>
              <a:rPr lang="en-US" sz="1200" dirty="0"/>
              <a:t> </a:t>
            </a:r>
            <a:r>
              <a:rPr lang="en-US" sz="1200" dirty="0" err="1"/>
              <a:t>viết</a:t>
            </a:r>
            <a:endParaRPr lang="vi-VN" sz="1200" dirty="0"/>
          </a:p>
          <a:p>
            <a:r>
              <a:rPr lang="vi-VN" sz="1200" b="1" dirty="0"/>
              <a:t>F:</a:t>
            </a:r>
            <a:r>
              <a:rPr lang="en-US" sz="1200" dirty="0" err="1"/>
              <a:t>Lý</a:t>
            </a:r>
            <a:r>
              <a:rPr lang="en-US" sz="1200" dirty="0"/>
              <a:t> do </a:t>
            </a:r>
            <a:r>
              <a:rPr lang="en-US" sz="1200" dirty="0" err="1"/>
              <a:t>thay</a:t>
            </a:r>
            <a:r>
              <a:rPr lang="en-US" sz="1200" dirty="0"/>
              <a:t> </a:t>
            </a:r>
            <a:r>
              <a:rPr lang="en-US" sz="1200" dirty="0" err="1"/>
              <a:t>đổi</a:t>
            </a:r>
            <a:r>
              <a:rPr lang="en-US" sz="1200" dirty="0"/>
              <a:t>: </a:t>
            </a:r>
            <a:r>
              <a:rPr lang="en-US" sz="1200" dirty="0" err="1"/>
              <a:t>Điền</a:t>
            </a:r>
            <a:r>
              <a:rPr lang="en-US" sz="1200" dirty="0"/>
              <a:t> </a:t>
            </a:r>
            <a:r>
              <a:rPr lang="en-US" sz="1200" dirty="0" err="1"/>
              <a:t>vào</a:t>
            </a:r>
            <a:r>
              <a:rPr lang="en-US" sz="1200" dirty="0"/>
              <a:t> </a:t>
            </a:r>
            <a:r>
              <a:rPr lang="en-US" sz="1200" dirty="0" err="1"/>
              <a:t>theo</a:t>
            </a:r>
            <a:r>
              <a:rPr lang="en-US" sz="1200" dirty="0"/>
              <a:t> </a:t>
            </a:r>
            <a:r>
              <a:rPr lang="en-US" sz="1200" dirty="0" err="1"/>
              <a:t>phần</a:t>
            </a:r>
            <a:r>
              <a:rPr lang="en-US" sz="1200" dirty="0"/>
              <a:t> </a:t>
            </a:r>
            <a:r>
              <a:rPr lang="en-US" sz="1200" dirty="0" err="1"/>
              <a:t>thay</a:t>
            </a:r>
            <a:r>
              <a:rPr lang="en-US" sz="1200" dirty="0"/>
              <a:t> </a:t>
            </a:r>
            <a:r>
              <a:rPr lang="en-US" sz="1200" dirty="0" err="1"/>
              <a:t>đổi</a:t>
            </a:r>
            <a:endParaRPr lang="vi-VN" sz="1200" b="1" dirty="0"/>
          </a:p>
          <a:p>
            <a:r>
              <a:rPr lang="vi-VN" sz="1200" b="1" dirty="0"/>
              <a:t>G:</a:t>
            </a:r>
            <a:r>
              <a:rPr lang="en-US" sz="1200" dirty="0" err="1"/>
              <a:t>Lập</a:t>
            </a:r>
            <a:r>
              <a:rPr lang="en-US" sz="1200" dirty="0"/>
              <a:t> </a:t>
            </a:r>
            <a:r>
              <a:rPr lang="en-US" sz="1200" dirty="0" err="1"/>
              <a:t>bảng</a:t>
            </a:r>
            <a:r>
              <a:rPr lang="en-US" sz="1200" dirty="0"/>
              <a:t>, </a:t>
            </a:r>
            <a:r>
              <a:rPr lang="en-US" sz="1200" dirty="0" err="1"/>
              <a:t>đánh</a:t>
            </a:r>
            <a:r>
              <a:rPr lang="en-US" sz="1200" dirty="0"/>
              <a:t> </a:t>
            </a:r>
            <a:r>
              <a:rPr lang="en-US" sz="1200" dirty="0" err="1"/>
              <a:t>giá</a:t>
            </a:r>
            <a:r>
              <a:rPr lang="en-US" sz="1200" dirty="0"/>
              <a:t>, </a:t>
            </a:r>
            <a:r>
              <a:rPr lang="en-US" sz="1200" dirty="0" err="1"/>
              <a:t>phê</a:t>
            </a:r>
            <a:r>
              <a:rPr lang="en-US" sz="1200" dirty="0"/>
              <a:t> </a:t>
            </a:r>
            <a:r>
              <a:rPr lang="en-US" sz="1200" dirty="0" err="1"/>
              <a:t>duyệt</a:t>
            </a:r>
            <a:r>
              <a:rPr lang="vi-VN" sz="1200" dirty="0"/>
              <a:t> </a:t>
            </a:r>
          </a:p>
          <a:p>
            <a:r>
              <a:rPr lang="vi-VN" sz="1200" b="1" dirty="0"/>
              <a:t>  1. </a:t>
            </a:r>
            <a:r>
              <a:rPr lang="vi-VN" sz="1200" dirty="0"/>
              <a:t>Người kiểm tra là chủ quản cấp phòng.</a:t>
            </a:r>
          </a:p>
          <a:p>
            <a:r>
              <a:rPr lang="vi-VN" sz="1200" b="1" dirty="0"/>
              <a:t>  2. </a:t>
            </a:r>
            <a:r>
              <a:rPr lang="vi-VN" sz="1200" dirty="0"/>
              <a:t>Người được phê chuẩn là chủ quản bộ phận.</a:t>
            </a:r>
            <a:endParaRPr lang="vi-VN" sz="1200" b="1" dirty="0"/>
          </a:p>
          <a:p>
            <a:endParaRPr lang="vi-VN" sz="1200" b="1" dirty="0"/>
          </a:p>
          <a:p>
            <a:pPr lvl="0"/>
            <a:endParaRPr lang="en-US" sz="1200" dirty="0"/>
          </a:p>
          <a:p>
            <a:pPr marL="180340">
              <a:lnSpc>
                <a:spcPct val="150000"/>
              </a:lnSpc>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C069C77D-5E30-401C-B771-9A4EC3513332}"/>
              </a:ext>
            </a:extLst>
          </p:cNvPr>
          <p:cNvPicPr>
            <a:picLocks noChangeAspect="1"/>
          </p:cNvPicPr>
          <p:nvPr/>
        </p:nvPicPr>
        <p:blipFill>
          <a:blip r:embed="rId2"/>
          <a:stretch>
            <a:fillRect/>
          </a:stretch>
        </p:blipFill>
        <p:spPr>
          <a:xfrm>
            <a:off x="-15063" y="3398992"/>
            <a:ext cx="9144000" cy="1691964"/>
          </a:xfrm>
          <a:prstGeom prst="rect">
            <a:avLst/>
          </a:prstGeom>
        </p:spPr>
      </p:pic>
      <p:sp>
        <p:nvSpPr>
          <p:cNvPr id="6" name="Rectangle 5">
            <a:extLst>
              <a:ext uri="{FF2B5EF4-FFF2-40B4-BE49-F238E27FC236}">
                <a16:creationId xmlns:a16="http://schemas.microsoft.com/office/drawing/2014/main" id="{CCB6FAEF-0D8C-424D-9AEF-3D72E81B2817}"/>
              </a:ext>
            </a:extLst>
          </p:cNvPr>
          <p:cNvSpPr/>
          <p:nvPr/>
        </p:nvSpPr>
        <p:spPr>
          <a:xfrm>
            <a:off x="152400" y="5158118"/>
            <a:ext cx="8001000" cy="646331"/>
          </a:xfrm>
          <a:prstGeom prst="rect">
            <a:avLst/>
          </a:prstGeom>
        </p:spPr>
        <p:txBody>
          <a:bodyPr wrap="square">
            <a:spAutoFit/>
          </a:bodyPr>
          <a:lstStyle/>
          <a:p>
            <a:r>
              <a:rPr lang="vi-VN" sz="1200" b="1" dirty="0"/>
              <a:t>Phần footer của bảng  là số mã quy trình : </a:t>
            </a:r>
          </a:p>
          <a:p>
            <a:pPr marL="228600" indent="-228600">
              <a:buAutoNum type="arabicPeriod"/>
            </a:pPr>
            <a:r>
              <a:rPr lang="vi-VN" sz="1200" b="1" dirty="0"/>
              <a:t>Đánh số trang / tổng số trang </a:t>
            </a:r>
          </a:p>
          <a:p>
            <a:pPr marL="228600" indent="-228600">
              <a:buAutoNum type="arabicPeriod"/>
            </a:pPr>
            <a:r>
              <a:rPr lang="vi-VN" sz="1200" b="1" dirty="0"/>
              <a:t>Mã quy trình </a:t>
            </a:r>
          </a:p>
        </p:txBody>
      </p:sp>
      <p:pic>
        <p:nvPicPr>
          <p:cNvPr id="7" name="Picture 6">
            <a:extLst>
              <a:ext uri="{FF2B5EF4-FFF2-40B4-BE49-F238E27FC236}">
                <a16:creationId xmlns:a16="http://schemas.microsoft.com/office/drawing/2014/main" id="{EDDA0744-4B0C-48B5-861D-86608152573C}"/>
              </a:ext>
            </a:extLst>
          </p:cNvPr>
          <p:cNvPicPr>
            <a:picLocks noChangeAspect="1"/>
          </p:cNvPicPr>
          <p:nvPr/>
        </p:nvPicPr>
        <p:blipFill>
          <a:blip r:embed="rId3"/>
          <a:stretch>
            <a:fillRect/>
          </a:stretch>
        </p:blipFill>
        <p:spPr>
          <a:xfrm>
            <a:off x="1752600" y="5938773"/>
            <a:ext cx="5166005" cy="924543"/>
          </a:xfrm>
          <a:prstGeom prst="rect">
            <a:avLst/>
          </a:prstGeom>
        </p:spPr>
      </p:pic>
    </p:spTree>
    <p:extLst>
      <p:ext uri="{BB962C8B-B14F-4D97-AF65-F5344CB8AC3E}">
        <p14:creationId xmlns:p14="http://schemas.microsoft.com/office/powerpoint/2010/main" val="723529192"/>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1">
            <a:extLst>
              <a:ext uri="{FF2B5EF4-FFF2-40B4-BE49-F238E27FC236}">
                <a16:creationId xmlns:a16="http://schemas.microsoft.com/office/drawing/2014/main" id="{AAE021B9-FB4A-4BA0-B48E-7C05146A929B}"/>
              </a:ext>
            </a:extLst>
          </p:cNvPr>
          <p:cNvSpPr>
            <a:spLocks noGrp="1"/>
          </p:cNvSpPr>
          <p:nvPr>
            <p:ph type="title"/>
          </p:nvPr>
        </p:nvSpPr>
        <p:spPr/>
        <p:txBody>
          <a:bodyPr/>
          <a:lstStyle/>
          <a:p>
            <a:r>
              <a:rPr lang="vi-VN" altLang="zh-TW" sz="3200" dirty="0"/>
              <a:t>Cách chỉnh sửa tài liệu khi up lên PLM</a:t>
            </a:r>
            <a:endParaRPr lang="zh-TW" altLang="en-US" sz="3200" dirty="0"/>
          </a:p>
        </p:txBody>
      </p:sp>
      <p:sp>
        <p:nvSpPr>
          <p:cNvPr id="13314" name="灯片编号占位符 4"/>
          <p:cNvSpPr>
            <a:spLocks noGrp="1"/>
          </p:cNvSpPr>
          <p:nvPr>
            <p:ph type="sldNum" sz="quarter" idx="10"/>
          </p:nvPr>
        </p:nvSpPr>
        <p:spPr>
          <a:noFill/>
          <a:ln>
            <a:miter lim="800000"/>
            <a:headEnd/>
            <a:tailEnd/>
          </a:ln>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E516FEA-700E-41AB-8A46-09FE5F8F9BC4}" type="slidenum">
              <a:rPr kumimoji="1" lang="en-US" altLang="zh-TW" sz="1600" b="0" i="0" u="none" strike="noStrike" kern="1200" cap="none" spc="0" normalizeH="0" baseline="0" noProof="0" smtClean="0">
                <a:ln>
                  <a:noFill/>
                </a:ln>
                <a:solidFill>
                  <a:srgbClr val="FFFFFF"/>
                </a:solidFill>
                <a:effectLst/>
                <a:uLnTx/>
                <a:uFillTx/>
                <a:latin typeface="Arial"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49</a:t>
            </a:fld>
            <a:endParaRPr kumimoji="1" lang="en-US" altLang="zh-TW" sz="1600" b="0" i="0" u="none" strike="noStrike" kern="1200" cap="none" spc="0" normalizeH="0" baseline="0" noProof="0">
              <a:ln>
                <a:noFill/>
              </a:ln>
              <a:solidFill>
                <a:srgbClr val="FFFFFF"/>
              </a:solidFill>
              <a:effectLst/>
              <a:uLnTx/>
              <a:uFillTx/>
              <a:latin typeface="Arial" pitchFamily="34" charset="0"/>
              <a:ea typeface="PMingLiU" pitchFamily="18" charset="-120"/>
              <a:cs typeface="+mn-cs"/>
            </a:endParaRPr>
          </a:p>
        </p:txBody>
      </p:sp>
      <p:sp>
        <p:nvSpPr>
          <p:cNvPr id="3" name="Rectangle 2">
            <a:extLst>
              <a:ext uri="{FF2B5EF4-FFF2-40B4-BE49-F238E27FC236}">
                <a16:creationId xmlns:a16="http://schemas.microsoft.com/office/drawing/2014/main" id="{71D5BC72-D7A2-4886-809A-AAE243470224}"/>
              </a:ext>
            </a:extLst>
          </p:cNvPr>
          <p:cNvSpPr/>
          <p:nvPr/>
        </p:nvSpPr>
        <p:spPr>
          <a:xfrm>
            <a:off x="228600" y="1026970"/>
            <a:ext cx="8001000" cy="1384995"/>
          </a:xfrm>
          <a:prstGeom prst="rect">
            <a:avLst/>
          </a:prstGeom>
        </p:spPr>
        <p:txBody>
          <a:bodyPr wrap="square">
            <a:spAutoFit/>
          </a:bodyPr>
          <a:lstStyle/>
          <a:p>
            <a:r>
              <a:rPr lang="vi-VN" sz="1200" b="1" dirty="0"/>
              <a:t>Đối với các tài liệu up lên PLM của SMT sẽ tham khảo quy trình VNMFG-D-001. </a:t>
            </a:r>
          </a:p>
          <a:p>
            <a:r>
              <a:rPr lang="vi-VN" sz="1200" b="1" dirty="0">
                <a:effectLst/>
                <a:latin typeface="Calibri" panose="020F0502020204030204" pitchFamily="34" charset="0"/>
                <a:ea typeface="Calibri" panose="020F0502020204030204" pitchFamily="34" charset="0"/>
                <a:cs typeface="Times New Roman" panose="02020603050405020304" pitchFamily="18" charset="0"/>
              </a:rPr>
              <a:t>Trang sau : đầu bảng </a:t>
            </a:r>
          </a:p>
          <a:p>
            <a:r>
              <a:rPr lang="vi-VN" sz="1200" b="1" dirty="0">
                <a:latin typeface="Calibri" panose="020F0502020204030204" pitchFamily="34" charset="0"/>
                <a:ea typeface="Calibri" panose="020F0502020204030204" pitchFamily="34" charset="0"/>
                <a:cs typeface="Times New Roman" panose="02020603050405020304" pitchFamily="18" charset="0"/>
              </a:rPr>
              <a:t>A :</a:t>
            </a:r>
            <a:r>
              <a:rPr lang="en-US" sz="1200" dirty="0"/>
              <a:t>Model </a:t>
            </a:r>
            <a:r>
              <a:rPr lang="en-US" sz="1200" dirty="0" err="1"/>
              <a:t>sản</a:t>
            </a:r>
            <a:r>
              <a:rPr lang="en-US" sz="1200" dirty="0"/>
              <a:t> </a:t>
            </a:r>
            <a:r>
              <a:rPr lang="en-US" sz="1200" dirty="0" err="1"/>
              <a:t>phẩm</a:t>
            </a:r>
            <a:r>
              <a:rPr lang="en-US" sz="1200" dirty="0"/>
              <a:t>, </a:t>
            </a:r>
            <a:r>
              <a:rPr lang="en-US" sz="1200" dirty="0" err="1"/>
              <a:t>mã</a:t>
            </a:r>
            <a:r>
              <a:rPr lang="en-US" sz="1200" dirty="0"/>
              <a:t> </a:t>
            </a:r>
            <a:r>
              <a:rPr lang="en-US" sz="1200" dirty="0" err="1"/>
              <a:t>liệu</a:t>
            </a:r>
            <a:r>
              <a:rPr lang="en-US" sz="1200" dirty="0"/>
              <a:t> 97 SMT, </a:t>
            </a:r>
            <a:r>
              <a:rPr lang="en-US" sz="1200" dirty="0" err="1"/>
              <a:t>mã</a:t>
            </a:r>
            <a:r>
              <a:rPr lang="en-US" sz="1200" dirty="0"/>
              <a:t> </a:t>
            </a:r>
            <a:r>
              <a:rPr lang="en-US" sz="1200" dirty="0" err="1"/>
              <a:t>liệu</a:t>
            </a:r>
            <a:r>
              <a:rPr lang="en-US" sz="1200" dirty="0"/>
              <a:t> PCB, </a:t>
            </a:r>
            <a:r>
              <a:rPr lang="en-US" sz="1200" dirty="0" err="1"/>
              <a:t>phù</a:t>
            </a:r>
            <a:r>
              <a:rPr lang="en-US" sz="1200" dirty="0"/>
              <a:t> </a:t>
            </a:r>
            <a:r>
              <a:rPr lang="en-US" sz="1200" dirty="0" err="1"/>
              <a:t>hợp</a:t>
            </a:r>
            <a:r>
              <a:rPr lang="en-US" sz="1200" dirty="0"/>
              <a:t> </a:t>
            </a:r>
            <a:r>
              <a:rPr lang="en-US" sz="1200" dirty="0" err="1"/>
              <a:t>với</a:t>
            </a:r>
            <a:r>
              <a:rPr lang="en-US" sz="1200" dirty="0"/>
              <a:t> </a:t>
            </a:r>
            <a:r>
              <a:rPr lang="en-US" sz="1200" dirty="0" err="1"/>
              <a:t>bìa</a:t>
            </a:r>
            <a:r>
              <a:rPr lang="en-US" sz="1200" dirty="0"/>
              <a:t> "</a:t>
            </a:r>
            <a:r>
              <a:rPr lang="en-US" sz="1200" dirty="0" err="1"/>
              <a:t>mã</a:t>
            </a:r>
            <a:r>
              <a:rPr lang="en-US" sz="1200" dirty="0"/>
              <a:t> </a:t>
            </a:r>
            <a:r>
              <a:rPr lang="en-US" sz="1200" dirty="0" err="1"/>
              <a:t>sản</a:t>
            </a:r>
            <a:r>
              <a:rPr lang="en-US" sz="1200" dirty="0"/>
              <a:t> </a:t>
            </a:r>
            <a:r>
              <a:rPr lang="en-US" sz="1200" dirty="0" err="1"/>
              <a:t>phẩm</a:t>
            </a:r>
            <a:r>
              <a:rPr lang="en-US" sz="1200" dirty="0"/>
              <a:t>, </a:t>
            </a:r>
            <a:r>
              <a:rPr lang="en-US" sz="1200" dirty="0" err="1"/>
              <a:t>mã</a:t>
            </a:r>
            <a:r>
              <a:rPr lang="en-US" sz="1200" dirty="0"/>
              <a:t> </a:t>
            </a:r>
            <a:r>
              <a:rPr lang="en-US" sz="1200" dirty="0" err="1"/>
              <a:t>liệu</a:t>
            </a:r>
            <a:r>
              <a:rPr lang="en-US" sz="1200" dirty="0"/>
              <a:t> </a:t>
            </a:r>
            <a:r>
              <a:rPr lang="en-US" sz="1200" dirty="0" err="1"/>
              <a:t>sản</a:t>
            </a:r>
            <a:r>
              <a:rPr lang="en-US" sz="1200" dirty="0"/>
              <a:t> </a:t>
            </a:r>
            <a:r>
              <a:rPr lang="en-US" sz="1200" dirty="0" err="1"/>
              <a:t>phẩm</a:t>
            </a:r>
            <a:r>
              <a:rPr lang="en-US" sz="1200" dirty="0"/>
              <a:t>".</a:t>
            </a:r>
            <a:endParaRPr lang="vi-VN" sz="1200" dirty="0"/>
          </a:p>
          <a:p>
            <a:r>
              <a:rPr lang="vi-VN" sz="1200" dirty="0">
                <a:effectLst/>
                <a:latin typeface="Calibri" panose="020F0502020204030204" pitchFamily="34" charset="0"/>
                <a:ea typeface="Calibri" panose="020F0502020204030204" pitchFamily="34" charset="0"/>
                <a:cs typeface="Times New Roman" panose="02020603050405020304" pitchFamily="18" charset="0"/>
              </a:rPr>
              <a:t>B.</a:t>
            </a:r>
            <a:r>
              <a:rPr lang="en-US" sz="1200" dirty="0"/>
              <a:t> </a:t>
            </a:r>
            <a:r>
              <a:rPr lang="en-US" sz="1200" dirty="0" err="1"/>
              <a:t>Tên</a:t>
            </a:r>
            <a:r>
              <a:rPr lang="en-US" sz="1200" dirty="0"/>
              <a:t> </a:t>
            </a:r>
            <a:r>
              <a:rPr lang="en-US" sz="1200" dirty="0" err="1"/>
              <a:t>trạm</a:t>
            </a:r>
            <a:r>
              <a:rPr lang="vi-VN" sz="1200" dirty="0"/>
              <a:t> : </a:t>
            </a:r>
            <a:r>
              <a:rPr lang="en-US" sz="1200" dirty="0" err="1"/>
              <a:t>Trạm</a:t>
            </a:r>
            <a:r>
              <a:rPr lang="en-US" sz="1200" dirty="0"/>
              <a:t>: SOP ở </a:t>
            </a:r>
            <a:r>
              <a:rPr lang="en-US" sz="1200" dirty="0" err="1"/>
              <a:t>vị</a:t>
            </a:r>
            <a:r>
              <a:rPr lang="en-US" sz="1200" dirty="0"/>
              <a:t> </a:t>
            </a:r>
            <a:r>
              <a:rPr lang="en-US" sz="1200" dirty="0" err="1"/>
              <a:t>trí</a:t>
            </a:r>
            <a:r>
              <a:rPr lang="en-US" sz="1200" dirty="0"/>
              <a:t> </a:t>
            </a:r>
            <a:r>
              <a:rPr lang="en-US" sz="1200" dirty="0" err="1"/>
              <a:t>của</a:t>
            </a:r>
            <a:r>
              <a:rPr lang="en-US" sz="1200" dirty="0"/>
              <a:t> </a:t>
            </a:r>
            <a:r>
              <a:rPr lang="en-US" sz="1200" dirty="0" err="1"/>
              <a:t>trạm</a:t>
            </a:r>
            <a:r>
              <a:rPr lang="en-US" sz="1200" dirty="0"/>
              <a:t> </a:t>
            </a:r>
            <a:r>
              <a:rPr lang="en-US" sz="1200" dirty="0" err="1"/>
              <a:t>xử</a:t>
            </a:r>
            <a:r>
              <a:rPr lang="en-US" sz="1200" dirty="0"/>
              <a:t> </a:t>
            </a:r>
            <a:r>
              <a:rPr lang="en-US" sz="1200" dirty="0" err="1"/>
              <a:t>lý</a:t>
            </a:r>
            <a:r>
              <a:rPr lang="en-US" sz="1200" dirty="0"/>
              <a:t>, 0, 1, 2, 3 ... </a:t>
            </a:r>
            <a:r>
              <a:rPr lang="en-US" sz="1200" dirty="0" err="1"/>
              <a:t>tăng</a:t>
            </a:r>
            <a:r>
              <a:rPr lang="en-US" sz="1200" dirty="0"/>
              <a:t> </a:t>
            </a:r>
            <a:r>
              <a:rPr lang="en-US" sz="1200" dirty="0" err="1"/>
              <a:t>dần</a:t>
            </a:r>
            <a:endParaRPr lang="vi-VN" sz="1200" dirty="0"/>
          </a:p>
          <a:p>
            <a:r>
              <a:rPr lang="vi-VN" sz="1200" dirty="0">
                <a:effectLst/>
                <a:latin typeface="Calibri" panose="020F0502020204030204" pitchFamily="34" charset="0"/>
                <a:ea typeface="Calibri" panose="020F0502020204030204" pitchFamily="34" charset="0"/>
                <a:cs typeface="Times New Roman" panose="02020603050405020304" pitchFamily="18" charset="0"/>
              </a:rPr>
              <a:t>C:</a:t>
            </a:r>
            <a:r>
              <a:rPr lang="en-US" sz="1200" dirty="0" err="1"/>
              <a:t>Phiên</a:t>
            </a:r>
            <a:r>
              <a:rPr lang="en-US" sz="1200" dirty="0"/>
              <a:t> </a:t>
            </a:r>
            <a:r>
              <a:rPr lang="en-US" sz="1200" dirty="0" err="1"/>
              <a:t>bản</a:t>
            </a:r>
            <a:r>
              <a:rPr lang="en-US" sz="1200" dirty="0"/>
              <a:t>: </a:t>
            </a:r>
            <a:r>
              <a:rPr lang="en-US" sz="1200" dirty="0" err="1"/>
              <a:t>Phiên</a:t>
            </a:r>
            <a:r>
              <a:rPr lang="en-US" sz="1200" dirty="0"/>
              <a:t> </a:t>
            </a:r>
            <a:r>
              <a:rPr lang="en-US" sz="1200" dirty="0" err="1"/>
              <a:t>bản</a:t>
            </a:r>
            <a:r>
              <a:rPr lang="en-US" sz="1200" dirty="0"/>
              <a:t> PCB </a:t>
            </a:r>
            <a:r>
              <a:rPr lang="en-US" sz="1200" dirty="0" err="1"/>
              <a:t>và</a:t>
            </a:r>
            <a:r>
              <a:rPr lang="en-US" sz="1200" dirty="0"/>
              <a:t> </a:t>
            </a:r>
            <a:r>
              <a:rPr lang="en-US" sz="1200" dirty="0" err="1"/>
              <a:t>phiên</a:t>
            </a:r>
            <a:r>
              <a:rPr lang="en-US" sz="1200" dirty="0"/>
              <a:t> </a:t>
            </a:r>
            <a:r>
              <a:rPr lang="en-US" sz="1200" dirty="0" err="1"/>
              <a:t>bản</a:t>
            </a:r>
            <a:r>
              <a:rPr lang="en-US" sz="1200" dirty="0"/>
              <a:t> </a:t>
            </a:r>
            <a:r>
              <a:rPr lang="en-US" sz="1200" dirty="0" err="1"/>
              <a:t>tài</a:t>
            </a:r>
            <a:r>
              <a:rPr lang="en-US" sz="1200" dirty="0"/>
              <a:t> </a:t>
            </a:r>
            <a:r>
              <a:rPr lang="en-US" sz="1200" dirty="0" err="1"/>
              <a:t>liệu</a:t>
            </a:r>
            <a:r>
              <a:rPr lang="en-US" sz="1200" dirty="0"/>
              <a:t> (</a:t>
            </a:r>
            <a:r>
              <a:rPr lang="en-US" sz="1200" dirty="0" err="1"/>
              <a:t>phiên</a:t>
            </a:r>
            <a:r>
              <a:rPr lang="en-US" sz="1200" dirty="0"/>
              <a:t> </a:t>
            </a:r>
            <a:r>
              <a:rPr lang="en-US" sz="1200" dirty="0" err="1"/>
              <a:t>bản</a:t>
            </a:r>
            <a:r>
              <a:rPr lang="en-US" sz="1200" dirty="0"/>
              <a:t> </a:t>
            </a:r>
            <a:r>
              <a:rPr lang="en-US" sz="1200" dirty="0" err="1"/>
              <a:t>tài</a:t>
            </a:r>
            <a:r>
              <a:rPr lang="en-US" sz="1200" dirty="0"/>
              <a:t> </a:t>
            </a:r>
            <a:r>
              <a:rPr lang="en-US" sz="1200" dirty="0" err="1"/>
              <a:t>liệu</a:t>
            </a:r>
            <a:r>
              <a:rPr lang="en-US" sz="1200" dirty="0"/>
              <a:t> </a:t>
            </a:r>
            <a:r>
              <a:rPr lang="en-US" sz="1200" dirty="0" err="1"/>
              <a:t>phù</a:t>
            </a:r>
            <a:r>
              <a:rPr lang="en-US" sz="1200" dirty="0"/>
              <a:t> </a:t>
            </a:r>
            <a:r>
              <a:rPr lang="en-US" sz="1200" dirty="0" err="1"/>
              <a:t>hợp</a:t>
            </a:r>
            <a:r>
              <a:rPr lang="en-US" sz="1200" dirty="0"/>
              <a:t> </a:t>
            </a:r>
            <a:r>
              <a:rPr lang="en-US" sz="1200" dirty="0" err="1"/>
              <a:t>với</a:t>
            </a:r>
            <a:r>
              <a:rPr lang="en-US" sz="1200" dirty="0"/>
              <a:t> </a:t>
            </a:r>
            <a:r>
              <a:rPr lang="en-US" sz="1200" dirty="0" err="1"/>
              <a:t>bìa</a:t>
            </a:r>
            <a:r>
              <a:rPr lang="en-US" sz="1200" dirty="0"/>
              <a:t>).</a:t>
            </a:r>
            <a:endParaRPr lang="vi-VN" sz="1200" dirty="0"/>
          </a:p>
          <a:p>
            <a:r>
              <a:rPr lang="vi-VN" sz="1200" dirty="0">
                <a:effectLst/>
                <a:latin typeface="Calibri" panose="020F0502020204030204" pitchFamily="34" charset="0"/>
                <a:ea typeface="Calibri" panose="020F0502020204030204" pitchFamily="34" charset="0"/>
                <a:cs typeface="Times New Roman" panose="02020603050405020304" pitchFamily="18" charset="0"/>
              </a:rPr>
              <a:t>D: </a:t>
            </a:r>
            <a:r>
              <a:rPr lang="en-US" sz="1200" dirty="0" err="1"/>
              <a:t>Thiết</a:t>
            </a:r>
            <a:r>
              <a:rPr lang="en-US" sz="1200" dirty="0"/>
              <a:t> </a:t>
            </a:r>
            <a:r>
              <a:rPr lang="en-US" sz="1200" dirty="0" err="1"/>
              <a:t>bị</a:t>
            </a:r>
            <a:r>
              <a:rPr lang="en-US" sz="1200" dirty="0"/>
              <a:t> </a:t>
            </a:r>
            <a:r>
              <a:rPr lang="en-US" sz="1200" dirty="0" err="1"/>
              <a:t>máy</a:t>
            </a:r>
            <a:r>
              <a:rPr lang="en-US" sz="1200" dirty="0"/>
              <a:t> </a:t>
            </a:r>
            <a:r>
              <a:rPr lang="en-US" sz="1200" dirty="0" err="1"/>
              <a:t>móc</a:t>
            </a:r>
            <a:r>
              <a:rPr lang="en-US" sz="1200" dirty="0"/>
              <a:t> &amp; </a:t>
            </a:r>
            <a:r>
              <a:rPr lang="en-US" sz="1200" dirty="0" err="1"/>
              <a:t>dụng</a:t>
            </a:r>
            <a:r>
              <a:rPr lang="en-US" sz="1200" dirty="0"/>
              <a:t> </a:t>
            </a:r>
            <a:r>
              <a:rPr lang="en-US" sz="1200" dirty="0" err="1"/>
              <a:t>cụ</a:t>
            </a:r>
            <a:r>
              <a:rPr lang="en-US" sz="1200" dirty="0"/>
              <a:t> </a:t>
            </a:r>
            <a:r>
              <a:rPr lang="en-US" sz="1200" dirty="0" err="1"/>
              <a:t>sử</a:t>
            </a:r>
            <a:r>
              <a:rPr lang="en-US" sz="1200" dirty="0"/>
              <a:t> </a:t>
            </a:r>
            <a:r>
              <a:rPr lang="en-US" sz="1200" dirty="0" err="1"/>
              <a:t>dụng</a:t>
            </a:r>
            <a:endParaRPr lang="vi-VN" sz="1200" dirty="0"/>
          </a:p>
          <a:p>
            <a:r>
              <a:rPr lang="vi-VN" sz="1200" dirty="0">
                <a:effectLst/>
                <a:latin typeface="Calibri" panose="020F0502020204030204" pitchFamily="34" charset="0"/>
                <a:ea typeface="Calibri" panose="020F0502020204030204" pitchFamily="34" charset="0"/>
                <a:cs typeface="Times New Roman" panose="02020603050405020304" pitchFamily="18" charset="0"/>
              </a:rPr>
              <a:t>E:</a:t>
            </a:r>
            <a:r>
              <a:rPr lang="vi-VN" sz="1200" dirty="0"/>
              <a:t>Tên chương trình (nơi mà trạm cần được sử dụng, nếu không thì sẽ viết không)</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95D1A22C-7FAC-4164-A550-0EAD2A96AC2D}"/>
              </a:ext>
            </a:extLst>
          </p:cNvPr>
          <p:cNvPicPr>
            <a:picLocks noChangeAspect="1"/>
          </p:cNvPicPr>
          <p:nvPr/>
        </p:nvPicPr>
        <p:blipFill>
          <a:blip r:embed="rId2"/>
          <a:stretch>
            <a:fillRect/>
          </a:stretch>
        </p:blipFill>
        <p:spPr>
          <a:xfrm>
            <a:off x="8860" y="2528079"/>
            <a:ext cx="9144000" cy="837754"/>
          </a:xfrm>
          <a:prstGeom prst="rect">
            <a:avLst/>
          </a:prstGeom>
        </p:spPr>
      </p:pic>
      <p:pic>
        <p:nvPicPr>
          <p:cNvPr id="9" name="Picture 8">
            <a:extLst>
              <a:ext uri="{FF2B5EF4-FFF2-40B4-BE49-F238E27FC236}">
                <a16:creationId xmlns:a16="http://schemas.microsoft.com/office/drawing/2014/main" id="{926BEFEC-8E38-4CB5-9D93-10CFF1CFD6B6}"/>
              </a:ext>
            </a:extLst>
          </p:cNvPr>
          <p:cNvPicPr>
            <a:picLocks noChangeAspect="1"/>
          </p:cNvPicPr>
          <p:nvPr/>
        </p:nvPicPr>
        <p:blipFill>
          <a:blip r:embed="rId3"/>
          <a:stretch>
            <a:fillRect/>
          </a:stretch>
        </p:blipFill>
        <p:spPr>
          <a:xfrm>
            <a:off x="40758" y="4651755"/>
            <a:ext cx="9144000" cy="1605505"/>
          </a:xfrm>
          <a:prstGeom prst="rect">
            <a:avLst/>
          </a:prstGeom>
        </p:spPr>
      </p:pic>
      <p:sp>
        <p:nvSpPr>
          <p:cNvPr id="11" name="Rectangle 10">
            <a:extLst>
              <a:ext uri="{FF2B5EF4-FFF2-40B4-BE49-F238E27FC236}">
                <a16:creationId xmlns:a16="http://schemas.microsoft.com/office/drawing/2014/main" id="{90A22C80-4961-4B8F-8EFA-AF676A01F5FB}"/>
              </a:ext>
            </a:extLst>
          </p:cNvPr>
          <p:cNvSpPr/>
          <p:nvPr/>
        </p:nvSpPr>
        <p:spPr>
          <a:xfrm>
            <a:off x="260498" y="3615899"/>
            <a:ext cx="8001000" cy="1015663"/>
          </a:xfrm>
          <a:prstGeom prst="rect">
            <a:avLst/>
          </a:prstGeom>
        </p:spPr>
        <p:txBody>
          <a:bodyPr wrap="square">
            <a:spAutoFit/>
          </a:bodyPr>
          <a:lstStyle/>
          <a:p>
            <a:r>
              <a:rPr lang="vi-VN" sz="1200" b="1" dirty="0"/>
              <a:t>Đối với các tài liệu up lên PLM của SMT sẽ tham khảo quy trình VNMFG-D-001. </a:t>
            </a:r>
          </a:p>
          <a:p>
            <a:r>
              <a:rPr lang="vi-VN" sz="1200" b="1" dirty="0">
                <a:effectLst/>
                <a:latin typeface="Calibri" panose="020F0502020204030204" pitchFamily="34" charset="0"/>
                <a:ea typeface="Calibri" panose="020F0502020204030204" pitchFamily="34" charset="0"/>
                <a:cs typeface="Times New Roman" panose="02020603050405020304" pitchFamily="18" charset="0"/>
              </a:rPr>
              <a:t>Trang sau : Phần footer</a:t>
            </a:r>
          </a:p>
          <a:p>
            <a:r>
              <a:rPr lang="vi-VN" sz="1200" b="1" dirty="0">
                <a:latin typeface="Calibri" panose="020F0502020204030204" pitchFamily="34" charset="0"/>
                <a:ea typeface="Calibri" panose="020F0502020204030204" pitchFamily="34" charset="0"/>
                <a:cs typeface="Times New Roman" panose="02020603050405020304" pitchFamily="18" charset="0"/>
              </a:rPr>
              <a:t>A: Ghi đầy đủ chữ ký </a:t>
            </a:r>
          </a:p>
          <a:p>
            <a:r>
              <a:rPr lang="vi-VN" sz="1200" b="1" dirty="0">
                <a:effectLst/>
                <a:latin typeface="Calibri" panose="020F0502020204030204" pitchFamily="34" charset="0"/>
                <a:ea typeface="Calibri" panose="020F0502020204030204" pitchFamily="34" charset="0"/>
                <a:cs typeface="Times New Roman" panose="02020603050405020304" pitchFamily="18" charset="0"/>
              </a:rPr>
              <a:t>B: </a:t>
            </a:r>
            <a:r>
              <a:rPr lang="vi-VN" sz="1200" b="1" dirty="0">
                <a:latin typeface="Calibri" panose="020F0502020204030204" pitchFamily="34" charset="0"/>
                <a:ea typeface="Calibri" panose="020F0502020204030204" pitchFamily="34" charset="0"/>
                <a:cs typeface="Times New Roman" panose="02020603050405020304" pitchFamily="18" charset="0"/>
              </a:rPr>
              <a:t>Đánh số trang trên tổng trang </a:t>
            </a:r>
          </a:p>
          <a:p>
            <a:r>
              <a:rPr lang="vi-VN" sz="1200" b="1" dirty="0">
                <a:effectLst/>
                <a:latin typeface="Calibri" panose="020F0502020204030204" pitchFamily="34" charset="0"/>
                <a:ea typeface="Calibri" panose="020F0502020204030204" pitchFamily="34" charset="0"/>
                <a:cs typeface="Times New Roman" panose="02020603050405020304" pitchFamily="18" charset="0"/>
              </a:rPr>
              <a:t>C: M</a:t>
            </a:r>
            <a:r>
              <a:rPr lang="vi-VN" sz="1200" b="1" dirty="0">
                <a:latin typeface="Calibri" panose="020F0502020204030204" pitchFamily="34" charset="0"/>
                <a:ea typeface="Calibri" panose="020F0502020204030204" pitchFamily="34" charset="0"/>
                <a:cs typeface="Times New Roman" panose="02020603050405020304" pitchFamily="18" charset="0"/>
              </a:rPr>
              <a:t>ã quy trình </a:t>
            </a:r>
            <a:endParaRPr lang="vi-VN" sz="1200" b="1"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51953782"/>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p:cNvSpPr>
            <a:spLocks noGrp="1"/>
          </p:cNvSpPr>
          <p:nvPr>
            <p:ph type="title"/>
          </p:nvPr>
        </p:nvSpPr>
        <p:spPr>
          <a:xfrm>
            <a:off x="685800" y="152400"/>
            <a:ext cx="7772400" cy="609600"/>
          </a:xfrm>
        </p:spPr>
        <p:txBody>
          <a:bodyPr/>
          <a:lstStyle/>
          <a:p>
            <a:r>
              <a:rPr lang="zh-TW" altLang="en-US" sz="3200" b="1" dirty="0"/>
              <a:t>內部規章</a:t>
            </a:r>
            <a:r>
              <a:rPr lang="zh-TW" altLang="en-US" sz="3200" b="1"/>
              <a:t>種類 </a:t>
            </a:r>
            <a:br>
              <a:rPr lang="en-GB" altLang="zh-TW" sz="3200" b="1"/>
            </a:br>
            <a:r>
              <a:rPr lang="en-GB" altLang="zh-TW" sz="3200" b="1"/>
              <a:t>Các loại tài liệu quy định nội bộ</a:t>
            </a:r>
            <a:endParaRPr lang="zh-TW" altLang="en-US" sz="3200" b="1" dirty="0"/>
          </a:p>
        </p:txBody>
      </p:sp>
      <p:sp>
        <p:nvSpPr>
          <p:cNvPr id="3" name="直排文字版面配置區 2"/>
          <p:cNvSpPr>
            <a:spLocks noGrp="1"/>
          </p:cNvSpPr>
          <p:nvPr>
            <p:ph idx="1"/>
          </p:nvPr>
        </p:nvSpPr>
        <p:spPr>
          <a:xfrm>
            <a:off x="457200" y="1066800"/>
            <a:ext cx="7772400" cy="5562600"/>
          </a:xfrm>
        </p:spPr>
        <p:txBody>
          <a:bodyPr/>
          <a:lstStyle/>
          <a:p>
            <a:r>
              <a:rPr lang="zh-TW" altLang="en-US" sz="1200" dirty="0"/>
              <a:t>內部規章種類 </a:t>
            </a:r>
            <a:r>
              <a:rPr lang="en-GB" altLang="zh-TW" sz="1200" dirty="0" err="1"/>
              <a:t>Loại</a:t>
            </a:r>
            <a:r>
              <a:rPr lang="en-GB" altLang="zh-TW" sz="1200" dirty="0"/>
              <a:t> </a:t>
            </a:r>
            <a:r>
              <a:rPr lang="en-GB" altLang="zh-TW" sz="1200" dirty="0" err="1"/>
              <a:t>tài</a:t>
            </a:r>
            <a:r>
              <a:rPr lang="en-GB" altLang="zh-TW" sz="1200" dirty="0"/>
              <a:t> </a:t>
            </a:r>
            <a:r>
              <a:rPr lang="en-GB" altLang="zh-TW" sz="1200" dirty="0" err="1"/>
              <a:t>liệu</a:t>
            </a:r>
            <a:r>
              <a:rPr lang="en-GB" altLang="zh-TW" sz="1200" dirty="0"/>
              <a:t> </a:t>
            </a:r>
            <a:r>
              <a:rPr lang="en-GB" altLang="zh-TW" sz="1200" dirty="0" err="1"/>
              <a:t>quy</a:t>
            </a:r>
            <a:r>
              <a:rPr lang="en-GB" altLang="zh-TW" sz="1200" dirty="0"/>
              <a:t> </a:t>
            </a:r>
            <a:r>
              <a:rPr lang="en-GB" altLang="zh-TW" sz="1200" dirty="0" err="1"/>
              <a:t>định</a:t>
            </a:r>
            <a:r>
              <a:rPr lang="en-GB" altLang="zh-TW" sz="1200" dirty="0"/>
              <a:t> </a:t>
            </a:r>
            <a:r>
              <a:rPr lang="en-GB" altLang="zh-TW" sz="1200" dirty="0" err="1"/>
              <a:t>nội</a:t>
            </a:r>
            <a:r>
              <a:rPr lang="en-GB" altLang="zh-TW" sz="1200" dirty="0"/>
              <a:t> </a:t>
            </a:r>
            <a:r>
              <a:rPr lang="en-GB" altLang="zh-TW" sz="1200" dirty="0" err="1"/>
              <a:t>bộ</a:t>
            </a:r>
            <a:endParaRPr lang="en-US" altLang="zh-TW" sz="1200" dirty="0"/>
          </a:p>
          <a:p>
            <a:pPr lvl="1">
              <a:lnSpc>
                <a:spcPct val="150000"/>
              </a:lnSpc>
              <a:buClr>
                <a:schemeClr val="accent6"/>
              </a:buClr>
              <a:buFont typeface="Wingdings" pitchFamily="2" charset="2"/>
              <a:buChar char=""/>
            </a:pPr>
            <a:r>
              <a:rPr lang="zh-TW" altLang="en-US" sz="1100" b="0" dirty="0">
                <a:latin typeface="微软雅黑" pitchFamily="34" charset="-122"/>
                <a:ea typeface="微软雅黑" pitchFamily="34" charset="-122"/>
              </a:rPr>
              <a:t>部門規章 </a:t>
            </a:r>
            <a:r>
              <a:rPr lang="en-GB" altLang="zh-TW" sz="1100" b="0" dirty="0" err="1">
                <a:latin typeface="微软雅黑" pitchFamily="34" charset="-122"/>
                <a:ea typeface="微软雅黑" pitchFamily="34" charset="-122"/>
              </a:rPr>
              <a:t>Quy</a:t>
            </a:r>
            <a:r>
              <a:rPr lang="en-GB" altLang="zh-TW" sz="1100" b="0" dirty="0">
                <a:latin typeface="微软雅黑" pitchFamily="34" charset="-122"/>
                <a:ea typeface="微软雅黑" pitchFamily="34" charset="-122"/>
              </a:rPr>
              <a:t> </a:t>
            </a:r>
            <a:r>
              <a:rPr lang="en-GB" altLang="zh-TW" sz="1100" b="0" dirty="0" err="1">
                <a:latin typeface="微软雅黑" pitchFamily="34" charset="-122"/>
                <a:ea typeface="微软雅黑" pitchFamily="34" charset="-122"/>
              </a:rPr>
              <a:t>định</a:t>
            </a:r>
            <a:r>
              <a:rPr lang="en-GB" altLang="zh-TW" sz="1100" b="0" dirty="0">
                <a:latin typeface="微软雅黑" pitchFamily="34" charset="-122"/>
                <a:ea typeface="微软雅黑" pitchFamily="34" charset="-122"/>
              </a:rPr>
              <a:t> </a:t>
            </a:r>
            <a:r>
              <a:rPr lang="en-GB" altLang="zh-TW" sz="1100" b="0" dirty="0" err="1">
                <a:latin typeface="微软雅黑" pitchFamily="34" charset="-122"/>
                <a:ea typeface="微软雅黑" pitchFamily="34" charset="-122"/>
              </a:rPr>
              <a:t>bộ</a:t>
            </a:r>
            <a:r>
              <a:rPr lang="en-GB" altLang="zh-TW" sz="1100" b="0" dirty="0">
                <a:latin typeface="微软雅黑" pitchFamily="34" charset="-122"/>
                <a:ea typeface="微软雅黑" pitchFamily="34" charset="-122"/>
              </a:rPr>
              <a:t> </a:t>
            </a:r>
            <a:r>
              <a:rPr lang="en-GB" altLang="zh-TW" sz="1100" b="0" dirty="0" err="1">
                <a:latin typeface="微软雅黑" pitchFamily="34" charset="-122"/>
                <a:ea typeface="微软雅黑" pitchFamily="34" charset="-122"/>
              </a:rPr>
              <a:t>phận</a:t>
            </a:r>
            <a:r>
              <a:rPr lang="vi-VN" altLang="zh-TW" sz="1100" b="0" dirty="0">
                <a:latin typeface="微软雅黑" pitchFamily="34" charset="-122"/>
                <a:ea typeface="微软雅黑" pitchFamily="34" charset="-122"/>
              </a:rPr>
              <a:t> </a:t>
            </a:r>
            <a:endParaRPr lang="en-US" altLang="zh-TW" sz="1100" b="0" dirty="0">
              <a:latin typeface="微软雅黑" pitchFamily="34" charset="-122"/>
              <a:ea typeface="微软雅黑" pitchFamily="34" charset="-122"/>
            </a:endParaRPr>
          </a:p>
          <a:p>
            <a:pPr lvl="2">
              <a:lnSpc>
                <a:spcPct val="150000"/>
              </a:lnSpc>
              <a:buClr>
                <a:schemeClr val="accent6"/>
              </a:buClr>
              <a:buNone/>
            </a:pPr>
            <a:r>
              <a:rPr lang="zh-TW" altLang="en-US" sz="1100" dirty="0">
                <a:latin typeface="微软雅黑" pitchFamily="34" charset="-122"/>
                <a:ea typeface="微软雅黑" pitchFamily="34" charset="-122"/>
              </a:rPr>
              <a:t>公司管理：包含行政總務、人資、財務、廠務等公司管理規章</a:t>
            </a:r>
            <a:r>
              <a:rPr lang="vi-VN" altLang="zh-TW" sz="1100" dirty="0">
                <a:latin typeface="微软雅黑" pitchFamily="34" charset="-122"/>
                <a:ea typeface="微软雅黑" pitchFamily="34" charset="-122"/>
              </a:rPr>
              <a:t>Quản lý doanh nghiệp: Bao gồm các quy định quản lý doanh nghiệp như các vấn đề chung về hành chính, nhân sự, tài chính và công việc nhà máy</a:t>
            </a:r>
            <a:endParaRPr lang="zh-TW" altLang="en-US" sz="1100" dirty="0">
              <a:latin typeface="微软雅黑" pitchFamily="34" charset="-122"/>
              <a:ea typeface="微软雅黑" pitchFamily="34" charset="-122"/>
            </a:endParaRPr>
          </a:p>
          <a:p>
            <a:pPr lvl="2">
              <a:lnSpc>
                <a:spcPct val="150000"/>
              </a:lnSpc>
              <a:buClr>
                <a:schemeClr val="accent6"/>
              </a:buClr>
              <a:buNone/>
            </a:pPr>
            <a:r>
              <a:rPr lang="zh-TW" altLang="en-US" sz="1100" dirty="0">
                <a:latin typeface="微软雅黑" pitchFamily="34" charset="-122"/>
                <a:ea typeface="微软雅黑" pitchFamily="34" charset="-122"/>
              </a:rPr>
              <a:t>法務專利管理：法務專利管理規章</a:t>
            </a:r>
            <a:r>
              <a:rPr lang="en-US" altLang="zh-TW" sz="1100" dirty="0" err="1">
                <a:latin typeface="微软雅黑" pitchFamily="34" charset="-122"/>
                <a:ea typeface="微软雅黑" pitchFamily="34" charset="-122"/>
              </a:rPr>
              <a:t>Quản</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lý</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bằng</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sáng</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chế</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pháp</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lý</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Quy</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định</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quản</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lý</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bằng</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sáng</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chế</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pháp</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lý</a:t>
            </a:r>
            <a:endParaRPr lang="zh-TW" altLang="en-US" sz="1100" dirty="0">
              <a:latin typeface="微软雅黑" pitchFamily="34" charset="-122"/>
              <a:ea typeface="微软雅黑" pitchFamily="34" charset="-122"/>
            </a:endParaRPr>
          </a:p>
          <a:p>
            <a:pPr lvl="2">
              <a:lnSpc>
                <a:spcPct val="150000"/>
              </a:lnSpc>
              <a:buClr>
                <a:schemeClr val="accent6"/>
              </a:buClr>
              <a:buNone/>
            </a:pPr>
            <a:r>
              <a:rPr lang="zh-TW" altLang="en-US" sz="1100" dirty="0">
                <a:latin typeface="微软雅黑" pitchFamily="34" charset="-122"/>
                <a:ea typeface="微软雅黑" pitchFamily="34" charset="-122"/>
              </a:rPr>
              <a:t>工程研發管理：研發類管理規章</a:t>
            </a:r>
            <a:r>
              <a:rPr lang="en-US" altLang="zh-TW" sz="1100" dirty="0" err="1">
                <a:latin typeface="微软雅黑" pitchFamily="34" charset="-122"/>
                <a:ea typeface="微软雅黑" pitchFamily="34" charset="-122"/>
              </a:rPr>
              <a:t>Quản</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lý</a:t>
            </a:r>
            <a:r>
              <a:rPr lang="en-US" altLang="zh-TW" sz="1100" dirty="0">
                <a:latin typeface="微软雅黑" pitchFamily="34" charset="-122"/>
                <a:ea typeface="微软雅黑" pitchFamily="34" charset="-122"/>
              </a:rPr>
              <a:t> R &amp; D </a:t>
            </a:r>
            <a:r>
              <a:rPr lang="en-US" altLang="zh-TW" sz="1100" dirty="0" err="1">
                <a:latin typeface="微软雅黑" pitchFamily="34" charset="-122"/>
                <a:ea typeface="微软雅黑" pitchFamily="34" charset="-122"/>
              </a:rPr>
              <a:t>Kỹ</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thuật</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Quy</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chế</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quản</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lý</a:t>
            </a:r>
            <a:r>
              <a:rPr lang="en-US" altLang="zh-TW" sz="1100" dirty="0">
                <a:latin typeface="微软雅黑" pitchFamily="34" charset="-122"/>
                <a:ea typeface="微软雅黑" pitchFamily="34" charset="-122"/>
              </a:rPr>
              <a:t> R &amp; D</a:t>
            </a:r>
            <a:endParaRPr lang="zh-TW" altLang="en-US" sz="1100" dirty="0">
              <a:latin typeface="微软雅黑" pitchFamily="34" charset="-122"/>
              <a:ea typeface="微软雅黑" pitchFamily="34" charset="-122"/>
            </a:endParaRPr>
          </a:p>
          <a:p>
            <a:pPr lvl="2">
              <a:lnSpc>
                <a:spcPct val="150000"/>
              </a:lnSpc>
              <a:buClr>
                <a:schemeClr val="accent6"/>
              </a:buClr>
              <a:buNone/>
            </a:pPr>
            <a:r>
              <a:rPr lang="zh-TW" altLang="en-US" sz="1100" dirty="0">
                <a:latin typeface="微软雅黑" pitchFamily="34" charset="-122"/>
                <a:ea typeface="微软雅黑" pitchFamily="34" charset="-122"/>
              </a:rPr>
              <a:t>生產管理：生產製造類管理規章</a:t>
            </a:r>
            <a:r>
              <a:rPr lang="en-US" altLang="zh-TW" sz="1100" dirty="0" err="1">
                <a:latin typeface="微软雅黑" pitchFamily="34" charset="-122"/>
                <a:ea typeface="微软雅黑" pitchFamily="34" charset="-122"/>
              </a:rPr>
              <a:t>Quản</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lý</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sản</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xuất</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Quy</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định</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quản</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lý</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sản</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xuất</a:t>
            </a:r>
            <a:endParaRPr lang="zh-TW" altLang="en-US" sz="1100" dirty="0">
              <a:latin typeface="微软雅黑" pitchFamily="34" charset="-122"/>
              <a:ea typeface="微软雅黑" pitchFamily="34" charset="-122"/>
            </a:endParaRPr>
          </a:p>
          <a:p>
            <a:pPr lvl="2">
              <a:lnSpc>
                <a:spcPct val="150000"/>
              </a:lnSpc>
              <a:buClr>
                <a:schemeClr val="accent6"/>
              </a:buClr>
              <a:buNone/>
            </a:pPr>
            <a:r>
              <a:rPr lang="zh-TW" altLang="en-US" sz="1100" dirty="0">
                <a:latin typeface="微软雅黑" pitchFamily="34" charset="-122"/>
                <a:ea typeface="微软雅黑" pitchFamily="34" charset="-122"/>
              </a:rPr>
              <a:t>品質管理：品質管理規章</a:t>
            </a:r>
            <a:r>
              <a:rPr lang="vi-VN" altLang="zh-TW" sz="1100" dirty="0">
                <a:latin typeface="微软雅黑" pitchFamily="34" charset="-122"/>
                <a:ea typeface="微软雅黑" pitchFamily="34" charset="-122"/>
              </a:rPr>
              <a:t>Quản lý chất lượng: Quy định quản lý chất lượng</a:t>
            </a:r>
            <a:endParaRPr lang="en-US" altLang="zh-TW" sz="1100" dirty="0">
              <a:latin typeface="微软雅黑" pitchFamily="34" charset="-122"/>
              <a:ea typeface="微软雅黑" pitchFamily="34" charset="-122"/>
            </a:endParaRPr>
          </a:p>
          <a:p>
            <a:pPr lvl="2">
              <a:lnSpc>
                <a:spcPct val="150000"/>
              </a:lnSpc>
              <a:buClr>
                <a:schemeClr val="accent6"/>
              </a:buClr>
              <a:buNone/>
            </a:pPr>
            <a:r>
              <a:rPr lang="zh-TW" altLang="en-US" sz="1100" dirty="0">
                <a:latin typeface="微软雅黑" pitchFamily="34" charset="-122"/>
                <a:ea typeface="微软雅黑" pitchFamily="34" charset="-122"/>
              </a:rPr>
              <a:t>客服管理：客服管理規章</a:t>
            </a:r>
            <a:r>
              <a:rPr lang="en-US" altLang="zh-TW" sz="1100" dirty="0" err="1">
                <a:latin typeface="微软雅黑" pitchFamily="34" charset="-122"/>
                <a:ea typeface="微软雅黑" pitchFamily="34" charset="-122"/>
              </a:rPr>
              <a:t>Quản</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lý</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dịch</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vụ</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khách</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hàng</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Quy</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định</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quản</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lý</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dịch</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vụ</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khách</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hàng</a:t>
            </a:r>
            <a:endParaRPr lang="zh-TW" altLang="en-US" sz="1100" dirty="0">
              <a:latin typeface="微软雅黑" pitchFamily="34" charset="-122"/>
              <a:ea typeface="微软雅黑" pitchFamily="34" charset="-122"/>
            </a:endParaRPr>
          </a:p>
          <a:p>
            <a:pPr lvl="2">
              <a:lnSpc>
                <a:spcPct val="150000"/>
              </a:lnSpc>
              <a:buClr>
                <a:schemeClr val="accent6"/>
              </a:buClr>
              <a:buNone/>
            </a:pPr>
            <a:r>
              <a:rPr lang="zh-TW" altLang="en-US" sz="1100" dirty="0">
                <a:latin typeface="微软雅黑" pitchFamily="34" charset="-122"/>
                <a:ea typeface="微软雅黑" pitchFamily="34" charset="-122"/>
              </a:rPr>
              <a:t>資材管理：資材、倉儲管理規章</a:t>
            </a:r>
            <a:r>
              <a:rPr lang="vi-VN" altLang="zh-TW" sz="1100" dirty="0">
                <a:latin typeface="微软雅黑" pitchFamily="34" charset="-122"/>
                <a:ea typeface="微软雅黑" pitchFamily="34" charset="-122"/>
              </a:rPr>
              <a:t>Quản lý vật tư: vật liệu và quy định quản lý kho</a:t>
            </a:r>
            <a:endParaRPr lang="zh-TW" altLang="en-US" sz="1100" dirty="0">
              <a:latin typeface="微软雅黑" pitchFamily="34" charset="-122"/>
              <a:ea typeface="微软雅黑" pitchFamily="34" charset="-122"/>
            </a:endParaRPr>
          </a:p>
          <a:p>
            <a:pPr lvl="2">
              <a:lnSpc>
                <a:spcPct val="150000"/>
              </a:lnSpc>
              <a:buClr>
                <a:schemeClr val="accent6"/>
              </a:buClr>
              <a:buNone/>
            </a:pPr>
            <a:r>
              <a:rPr lang="zh-TW" altLang="en-US" sz="1100" dirty="0">
                <a:latin typeface="微软雅黑" pitchFamily="34" charset="-122"/>
                <a:ea typeface="微软雅黑" pitchFamily="34" charset="-122"/>
              </a:rPr>
              <a:t>關務進出口：關務進出口管理規章</a:t>
            </a:r>
            <a:r>
              <a:rPr lang="en-US" altLang="zh-TW" sz="1100" dirty="0" err="1">
                <a:latin typeface="微软雅黑" pitchFamily="34" charset="-122"/>
                <a:ea typeface="微软雅黑" pitchFamily="34" charset="-122"/>
              </a:rPr>
              <a:t>Xuất</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nhập</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khẩu</a:t>
            </a:r>
            <a:r>
              <a:rPr lang="en-US" altLang="zh-TW" sz="1100" dirty="0">
                <a:latin typeface="微软雅黑" pitchFamily="34" charset="-122"/>
                <a:ea typeface="微软雅黑" pitchFamily="34" charset="-122"/>
              </a:rPr>
              <a:t> : </a:t>
            </a:r>
            <a:r>
              <a:rPr lang="en-US" altLang="zh-TW" sz="1100" dirty="0" err="1">
                <a:latin typeface="微软雅黑" pitchFamily="34" charset="-122"/>
                <a:ea typeface="微软雅黑" pitchFamily="34" charset="-122"/>
              </a:rPr>
              <a:t>quản</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lý</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xuất</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nhập</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khẩu</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hải</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quan</a:t>
            </a:r>
            <a:endParaRPr lang="zh-TW" altLang="en-US" sz="1100" dirty="0">
              <a:latin typeface="微软雅黑" pitchFamily="34" charset="-122"/>
              <a:ea typeface="微软雅黑" pitchFamily="34" charset="-122"/>
            </a:endParaRPr>
          </a:p>
          <a:p>
            <a:pPr lvl="2">
              <a:lnSpc>
                <a:spcPct val="150000"/>
              </a:lnSpc>
              <a:buClr>
                <a:schemeClr val="accent6"/>
              </a:buClr>
              <a:buNone/>
            </a:pPr>
            <a:r>
              <a:rPr lang="zh-TW" altLang="en-US" sz="1100" dirty="0">
                <a:latin typeface="微软雅黑" pitchFamily="34" charset="-122"/>
                <a:ea typeface="微软雅黑" pitchFamily="34" charset="-122"/>
              </a:rPr>
              <a:t>資訊管理：資訊類管理規章</a:t>
            </a:r>
            <a:r>
              <a:rPr lang="en-US" altLang="zh-TW" sz="1100" dirty="0" err="1">
                <a:latin typeface="微软雅黑" pitchFamily="34" charset="-122"/>
                <a:ea typeface="微软雅黑" pitchFamily="34" charset="-122"/>
              </a:rPr>
              <a:t>Quản</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lý</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thông</a:t>
            </a:r>
            <a:r>
              <a:rPr lang="en-US" altLang="zh-TW" sz="1100" dirty="0">
                <a:latin typeface="微软雅黑" pitchFamily="34" charset="-122"/>
                <a:ea typeface="微软雅黑" pitchFamily="34" charset="-122"/>
              </a:rPr>
              <a:t> tin: </a:t>
            </a:r>
            <a:r>
              <a:rPr lang="en-US" altLang="zh-TW" sz="1100" dirty="0" err="1">
                <a:latin typeface="微软雅黑" pitchFamily="34" charset="-122"/>
                <a:ea typeface="微软雅黑" pitchFamily="34" charset="-122"/>
              </a:rPr>
              <a:t>Quy</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định</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quản</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lý</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thông</a:t>
            </a:r>
            <a:r>
              <a:rPr lang="en-US" altLang="zh-TW" sz="1100" dirty="0">
                <a:latin typeface="微软雅黑" pitchFamily="34" charset="-122"/>
                <a:ea typeface="微软雅黑" pitchFamily="34" charset="-122"/>
              </a:rPr>
              <a:t> tin</a:t>
            </a:r>
            <a:endParaRPr lang="zh-TW" altLang="en-US" sz="1100" dirty="0">
              <a:latin typeface="微软雅黑" pitchFamily="34" charset="-122"/>
              <a:ea typeface="微软雅黑" pitchFamily="34" charset="-122"/>
            </a:endParaRPr>
          </a:p>
          <a:p>
            <a:pPr lvl="2">
              <a:lnSpc>
                <a:spcPct val="150000"/>
              </a:lnSpc>
              <a:buClr>
                <a:schemeClr val="accent6"/>
              </a:buClr>
              <a:buNone/>
            </a:pPr>
            <a:r>
              <a:rPr lang="zh-TW" altLang="en-US" sz="1100" dirty="0">
                <a:latin typeface="微软雅黑" pitchFamily="34" charset="-122"/>
                <a:ea typeface="微软雅黑" pitchFamily="34" charset="-122"/>
              </a:rPr>
              <a:t>員工福利：福委會管理規章</a:t>
            </a:r>
            <a:r>
              <a:rPr lang="en-US" altLang="zh-TW" sz="1100" dirty="0" err="1">
                <a:latin typeface="微软雅黑" pitchFamily="34" charset="-122"/>
                <a:ea typeface="微软雅黑" pitchFamily="34" charset="-122"/>
              </a:rPr>
              <a:t>Quyền</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lợi</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của</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nhân</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viên</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Quy</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định</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quản</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lý</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của</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Ủy</a:t>
            </a:r>
            <a:r>
              <a:rPr lang="en-US" altLang="zh-TW" sz="1100" dirty="0">
                <a:latin typeface="微软雅黑" pitchFamily="34" charset="-122"/>
                <a:ea typeface="微软雅黑" pitchFamily="34" charset="-122"/>
              </a:rPr>
              <a:t> ban </a:t>
            </a:r>
            <a:r>
              <a:rPr lang="en-US" altLang="zh-TW" sz="1100" dirty="0" err="1">
                <a:latin typeface="微软雅黑" pitchFamily="34" charset="-122"/>
                <a:ea typeface="微软雅黑" pitchFamily="34" charset="-122"/>
              </a:rPr>
              <a:t>phúc</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lợi</a:t>
            </a:r>
            <a:endParaRPr lang="en-US" altLang="zh-TW" sz="1100" b="0" dirty="0">
              <a:latin typeface="微软雅黑" pitchFamily="34" charset="-122"/>
              <a:ea typeface="微软雅黑" pitchFamily="34" charset="-122"/>
            </a:endParaRPr>
          </a:p>
          <a:p>
            <a:pPr lvl="1">
              <a:lnSpc>
                <a:spcPct val="150000"/>
              </a:lnSpc>
              <a:buClr>
                <a:schemeClr val="accent6"/>
              </a:buClr>
              <a:buFont typeface="Wingdings" pitchFamily="2" charset="2"/>
              <a:buChar char=""/>
            </a:pPr>
            <a:r>
              <a:rPr lang="zh-TW" altLang="en-US" sz="1100" dirty="0">
                <a:latin typeface="微软雅黑" pitchFamily="34" charset="-122"/>
                <a:ea typeface="微软雅黑" pitchFamily="34" charset="-122"/>
              </a:rPr>
              <a:t>部門表單：同上 </a:t>
            </a:r>
            <a:r>
              <a:rPr lang="en-GB" altLang="zh-TW" sz="1100" dirty="0" err="1">
                <a:latin typeface="微软雅黑" pitchFamily="34" charset="-122"/>
                <a:ea typeface="微软雅黑" pitchFamily="34" charset="-122"/>
              </a:rPr>
              <a:t>Biểu</a:t>
            </a:r>
            <a:r>
              <a:rPr lang="en-GB" altLang="zh-TW" sz="1100" dirty="0">
                <a:latin typeface="微软雅黑" pitchFamily="34" charset="-122"/>
                <a:ea typeface="微软雅黑" pitchFamily="34" charset="-122"/>
              </a:rPr>
              <a:t> đ</a:t>
            </a:r>
            <a:r>
              <a:rPr lang="vi-VN" altLang="zh-TW" sz="1100" dirty="0">
                <a:latin typeface="微软雅黑" pitchFamily="34" charset="-122"/>
                <a:ea typeface="微软雅黑" pitchFamily="34" charset="-122"/>
              </a:rPr>
              <a:t>ơ</a:t>
            </a:r>
            <a:r>
              <a:rPr lang="en-GB" altLang="zh-TW" sz="1100" dirty="0">
                <a:latin typeface="微软雅黑" pitchFamily="34" charset="-122"/>
                <a:ea typeface="微软雅黑" pitchFamily="34" charset="-122"/>
              </a:rPr>
              <a:t>n </a:t>
            </a:r>
            <a:r>
              <a:rPr lang="en-GB" altLang="zh-TW" sz="1100" dirty="0" err="1">
                <a:latin typeface="微软雅黑" pitchFamily="34" charset="-122"/>
                <a:ea typeface="微软雅黑" pitchFamily="34" charset="-122"/>
              </a:rPr>
              <a:t>bộ</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phận</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Giống</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nh</a:t>
            </a:r>
            <a:r>
              <a:rPr lang="vi-VN" altLang="zh-TW" sz="1100" dirty="0">
                <a:latin typeface="微软雅黑" pitchFamily="34" charset="-122"/>
                <a:ea typeface="微软雅黑" pitchFamily="34" charset="-122"/>
              </a:rPr>
              <a:t>ư</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trên</a:t>
            </a:r>
            <a:endParaRPr lang="en-US" altLang="zh-TW" sz="1100" b="0" dirty="0">
              <a:latin typeface="微软雅黑" pitchFamily="34" charset="-122"/>
              <a:ea typeface="微软雅黑" pitchFamily="34" charset="-122"/>
            </a:endParaRPr>
          </a:p>
          <a:p>
            <a:pPr lvl="1">
              <a:lnSpc>
                <a:spcPct val="150000"/>
              </a:lnSpc>
              <a:buClr>
                <a:schemeClr val="accent6"/>
              </a:buClr>
              <a:buFont typeface="Wingdings" pitchFamily="2" charset="2"/>
              <a:buChar char=""/>
            </a:pPr>
            <a:r>
              <a:rPr lang="zh-TW" altLang="en-US" sz="1100" dirty="0">
                <a:latin typeface="微软雅黑" pitchFamily="34" charset="-122"/>
                <a:ea typeface="微软雅黑" pitchFamily="34" charset="-122"/>
              </a:rPr>
              <a:t>機密表單：公司管理</a:t>
            </a:r>
            <a:r>
              <a:rPr lang="en-US" altLang="zh-TW" sz="1100" dirty="0">
                <a:latin typeface="微软雅黑" pitchFamily="34" charset="-122"/>
                <a:ea typeface="微软雅黑" pitchFamily="34" charset="-122"/>
              </a:rPr>
              <a:t>(</a:t>
            </a:r>
            <a:r>
              <a:rPr lang="zh-TW" altLang="en-US" sz="1100" dirty="0">
                <a:latin typeface="微软雅黑" pitchFamily="34" charset="-122"/>
                <a:ea typeface="微软雅黑" pitchFamily="34" charset="-122"/>
              </a:rPr>
              <a:t>人資機密表單，只開放人資特定人員下載</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Biểu</a:t>
            </a:r>
            <a:r>
              <a:rPr lang="en-US" altLang="zh-TW" sz="1100" dirty="0">
                <a:latin typeface="微软雅黑" pitchFamily="34" charset="-122"/>
                <a:ea typeface="微软雅黑" pitchFamily="34" charset="-122"/>
              </a:rPr>
              <a:t> đ</a:t>
            </a:r>
            <a:r>
              <a:rPr lang="en-GB" altLang="zh-TW" sz="1100" dirty="0" err="1">
                <a:latin typeface="微软雅黑" pitchFamily="34" charset="-122"/>
                <a:ea typeface="微软雅黑" pitchFamily="34" charset="-122"/>
              </a:rPr>
              <a:t>ơn</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bảo</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mật</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quản</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lý</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công</a:t>
            </a:r>
            <a:r>
              <a:rPr lang="en-GB" altLang="zh-TW" sz="1100" dirty="0">
                <a:latin typeface="微软雅黑" pitchFamily="34" charset="-122"/>
                <a:ea typeface="微软雅黑" pitchFamily="34" charset="-122"/>
              </a:rPr>
              <a:t> ty (</a:t>
            </a:r>
            <a:r>
              <a:rPr lang="en-GB" altLang="zh-TW" sz="1100" dirty="0" err="1">
                <a:latin typeface="微软雅黑" pitchFamily="34" charset="-122"/>
                <a:ea typeface="微软雅黑" pitchFamily="34" charset="-122"/>
              </a:rPr>
              <a:t>biểu</a:t>
            </a:r>
            <a:r>
              <a:rPr lang="en-GB" altLang="zh-TW" sz="1100" dirty="0">
                <a:latin typeface="微软雅黑" pitchFamily="34" charset="-122"/>
                <a:ea typeface="微软雅黑" pitchFamily="34" charset="-122"/>
              </a:rPr>
              <a:t> đ</a:t>
            </a:r>
            <a:r>
              <a:rPr lang="vi-VN" altLang="zh-TW" sz="1100" dirty="0">
                <a:latin typeface="微软雅黑" pitchFamily="34" charset="-122"/>
                <a:ea typeface="微软雅黑" pitchFamily="34" charset="-122"/>
              </a:rPr>
              <a:t>ơ</a:t>
            </a:r>
            <a:r>
              <a:rPr lang="en-GB" altLang="zh-TW" sz="1100" dirty="0">
                <a:latin typeface="微软雅黑" pitchFamily="34" charset="-122"/>
                <a:ea typeface="微软雅黑" pitchFamily="34" charset="-122"/>
              </a:rPr>
              <a:t>n </a:t>
            </a:r>
            <a:r>
              <a:rPr lang="en-GB" altLang="zh-TW" sz="1100" dirty="0" err="1">
                <a:latin typeface="微软雅黑" pitchFamily="34" charset="-122"/>
                <a:ea typeface="微软雅黑" pitchFamily="34" charset="-122"/>
              </a:rPr>
              <a:t>sự</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bí</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mật</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chỉ</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nhân</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viên</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chỉ</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định</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đặc</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biệt</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mới</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có</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thể</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tải</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xuống</a:t>
            </a:r>
            <a:r>
              <a:rPr lang="en-GB" altLang="zh-TW" sz="1100" dirty="0">
                <a:latin typeface="微软雅黑" pitchFamily="34" charset="-122"/>
                <a:ea typeface="微软雅黑" pitchFamily="34" charset="-122"/>
              </a:rPr>
              <a:t>)</a:t>
            </a:r>
            <a:endParaRPr lang="en-US" altLang="zh-TW" sz="1100" dirty="0">
              <a:latin typeface="微软雅黑" pitchFamily="34" charset="-122"/>
              <a:ea typeface="微软雅黑" pitchFamily="34" charset="-122"/>
            </a:endParaRPr>
          </a:p>
          <a:p>
            <a:pPr lvl="1">
              <a:lnSpc>
                <a:spcPct val="150000"/>
              </a:lnSpc>
              <a:buClr>
                <a:schemeClr val="accent6"/>
              </a:buClr>
              <a:buFont typeface="Wingdings" pitchFamily="2" charset="2"/>
              <a:buChar char=""/>
            </a:pPr>
            <a:r>
              <a:rPr lang="zh-TW" altLang="en-US" sz="1100" dirty="0">
                <a:latin typeface="微软雅黑" pitchFamily="34" charset="-122"/>
                <a:ea typeface="微软雅黑" pitchFamily="34" charset="-122"/>
              </a:rPr>
              <a:t>樣張表單：公司管理、生產管理</a:t>
            </a:r>
            <a:r>
              <a:rPr lang="en-US" altLang="zh-TW" sz="1100" dirty="0">
                <a:latin typeface="微软雅黑" pitchFamily="34" charset="-122"/>
                <a:ea typeface="微软雅黑" pitchFamily="34" charset="-122"/>
              </a:rPr>
              <a:t>(</a:t>
            </a:r>
            <a:r>
              <a:rPr lang="zh-TW" altLang="en-US" sz="1100" dirty="0">
                <a:latin typeface="微软雅黑" pitchFamily="34" charset="-122"/>
                <a:ea typeface="微软雅黑" pitchFamily="34" charset="-122"/>
              </a:rPr>
              <a:t>二連、三連式表單，只開放制訂部門下載</a:t>
            </a:r>
            <a:r>
              <a:rPr lang="en-US" altLang="zh-TW" sz="1100" dirty="0">
                <a:latin typeface="微软雅黑" pitchFamily="34" charset="-122"/>
                <a:ea typeface="微软雅黑" pitchFamily="34" charset="-122"/>
              </a:rPr>
              <a:t>) </a:t>
            </a:r>
            <a:r>
              <a:rPr lang="en-US" altLang="zh-TW" sz="1100" dirty="0" err="1">
                <a:latin typeface="微软雅黑" pitchFamily="34" charset="-122"/>
                <a:ea typeface="微软雅黑" pitchFamily="34" charset="-122"/>
              </a:rPr>
              <a:t>Biểu</a:t>
            </a:r>
            <a:r>
              <a:rPr lang="en-US"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mẫu</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quản</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lý</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công</a:t>
            </a:r>
            <a:r>
              <a:rPr lang="en-GB" altLang="zh-TW" sz="1100" dirty="0">
                <a:latin typeface="微软雅黑" pitchFamily="34" charset="-122"/>
                <a:ea typeface="微软雅黑" pitchFamily="34" charset="-122"/>
              </a:rPr>
              <a:t> ty, </a:t>
            </a:r>
            <a:r>
              <a:rPr lang="en-GB" altLang="zh-TW" sz="1100" dirty="0" err="1">
                <a:latin typeface="微软雅黑" pitchFamily="34" charset="-122"/>
                <a:ea typeface="微软雅黑" pitchFamily="34" charset="-122"/>
              </a:rPr>
              <a:t>quản</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lý</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sản</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xuất</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mẫu</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hai</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liên</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ba</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liên</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chỉ</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mở</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cho</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bộ</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phận</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chỉ</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định</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tải</a:t>
            </a:r>
            <a:r>
              <a:rPr lang="en-GB" altLang="zh-TW" sz="1100" dirty="0">
                <a:latin typeface="微软雅黑" pitchFamily="34" charset="-122"/>
                <a:ea typeface="微软雅黑" pitchFamily="34" charset="-122"/>
              </a:rPr>
              <a:t> </a:t>
            </a:r>
            <a:r>
              <a:rPr lang="en-GB" altLang="zh-TW" sz="1100" dirty="0" err="1">
                <a:latin typeface="微软雅黑" pitchFamily="34" charset="-122"/>
                <a:ea typeface="微软雅黑" pitchFamily="34" charset="-122"/>
              </a:rPr>
              <a:t>về</a:t>
            </a:r>
            <a:r>
              <a:rPr lang="en-GB" altLang="zh-TW" sz="1100" dirty="0">
                <a:latin typeface="微软雅黑" pitchFamily="34" charset="-122"/>
                <a:ea typeface="微软雅黑" pitchFamily="34" charset="-122"/>
              </a:rPr>
              <a:t>)</a:t>
            </a:r>
            <a:endParaRPr lang="en-US" altLang="zh-TW" sz="1100" dirty="0">
              <a:latin typeface="微软雅黑" pitchFamily="34" charset="-122"/>
              <a:ea typeface="微软雅黑" pitchFamily="34" charset="-122"/>
            </a:endParaRPr>
          </a:p>
          <a:p>
            <a:endParaRPr lang="en-US" altLang="zh-TW" sz="1200" dirty="0"/>
          </a:p>
          <a:p>
            <a:endParaRPr lang="en-US" altLang="zh-TW" sz="1200" dirty="0"/>
          </a:p>
          <a:p>
            <a:pPr marL="342900" lvl="1" indent="-342900">
              <a:buClr>
                <a:srgbClr val="FF3300"/>
              </a:buClr>
              <a:buNone/>
            </a:pPr>
            <a:endParaRPr lang="en-US" altLang="zh-TW" sz="1200" dirty="0">
              <a:latin typeface="微软雅黑" pitchFamily="34" charset="-122"/>
              <a:ea typeface="微软雅黑" pitchFamily="34" charset="-122"/>
            </a:endParaRPr>
          </a:p>
          <a:p>
            <a:pPr>
              <a:buNone/>
            </a:pPr>
            <a:endParaRPr lang="en-US" altLang="zh-TW" sz="1200" dirty="0"/>
          </a:p>
          <a:p>
            <a:endParaRPr lang="zh-TW" altLang="en-US" sz="1200" dirty="0"/>
          </a:p>
        </p:txBody>
      </p:sp>
      <p:sp>
        <p:nvSpPr>
          <p:cNvPr id="4" name="投影片編號版面配置區 3"/>
          <p:cNvSpPr>
            <a:spLocks noGrp="1"/>
          </p:cNvSpPr>
          <p:nvPr>
            <p:ph type="sldNum" sz="quarter" idx="10"/>
          </p:nvPr>
        </p:nvSpPr>
        <p:spPr/>
        <p:txBody>
          <a:bodyPr/>
          <a:lstStyle/>
          <a:p>
            <a:fld id="{A3477132-CC25-430A-9839-916FEFA8098F}" type="slidenum">
              <a:rPr lang="en-US" altLang="zh-TW" smtClean="0"/>
              <a:pPr/>
              <a:t>5</a:t>
            </a:fld>
            <a:endParaRPr lang="en-US" altLang="zh-TW"/>
          </a:p>
        </p:txBody>
      </p:sp>
    </p:spTree>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1">
            <a:extLst>
              <a:ext uri="{FF2B5EF4-FFF2-40B4-BE49-F238E27FC236}">
                <a16:creationId xmlns:a16="http://schemas.microsoft.com/office/drawing/2014/main" id="{AAE021B9-FB4A-4BA0-B48E-7C05146A929B}"/>
              </a:ext>
            </a:extLst>
          </p:cNvPr>
          <p:cNvSpPr>
            <a:spLocks noGrp="1"/>
          </p:cNvSpPr>
          <p:nvPr>
            <p:ph type="title"/>
          </p:nvPr>
        </p:nvSpPr>
        <p:spPr/>
        <p:txBody>
          <a:bodyPr/>
          <a:lstStyle/>
          <a:p>
            <a:r>
              <a:rPr lang="vi-VN" altLang="zh-TW" sz="3200" dirty="0"/>
              <a:t>Cách chỉnh sửa tài liệu khi up lên PLM</a:t>
            </a:r>
            <a:endParaRPr lang="zh-TW" altLang="en-US" sz="3200" dirty="0"/>
          </a:p>
        </p:txBody>
      </p:sp>
      <p:sp>
        <p:nvSpPr>
          <p:cNvPr id="13314" name="灯片编号占位符 4"/>
          <p:cNvSpPr>
            <a:spLocks noGrp="1"/>
          </p:cNvSpPr>
          <p:nvPr>
            <p:ph type="sldNum" sz="quarter" idx="10"/>
          </p:nvPr>
        </p:nvSpPr>
        <p:spPr>
          <a:noFill/>
          <a:ln>
            <a:miter lim="800000"/>
            <a:headEnd/>
            <a:tailEnd/>
          </a:ln>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E516FEA-700E-41AB-8A46-09FE5F8F9BC4}" type="slidenum">
              <a:rPr kumimoji="1" lang="en-US" altLang="zh-TW" sz="1600" b="0" i="0" u="none" strike="noStrike" kern="1200" cap="none" spc="0" normalizeH="0" baseline="0" noProof="0" smtClean="0">
                <a:ln>
                  <a:noFill/>
                </a:ln>
                <a:solidFill>
                  <a:srgbClr val="FFFFFF"/>
                </a:solidFill>
                <a:effectLst/>
                <a:uLnTx/>
                <a:uFillTx/>
                <a:latin typeface="Arial"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50</a:t>
            </a:fld>
            <a:endParaRPr kumimoji="1" lang="en-US" altLang="zh-TW" sz="1600" b="0" i="0" u="none" strike="noStrike" kern="1200" cap="none" spc="0" normalizeH="0" baseline="0" noProof="0">
              <a:ln>
                <a:noFill/>
              </a:ln>
              <a:solidFill>
                <a:srgbClr val="FFFFFF"/>
              </a:solidFill>
              <a:effectLst/>
              <a:uLnTx/>
              <a:uFillTx/>
              <a:latin typeface="Arial" pitchFamily="34" charset="0"/>
              <a:ea typeface="PMingLiU" pitchFamily="18" charset="-120"/>
              <a:cs typeface="+mn-cs"/>
            </a:endParaRPr>
          </a:p>
        </p:txBody>
      </p:sp>
      <p:sp>
        <p:nvSpPr>
          <p:cNvPr id="3" name="Rectangle 2">
            <a:extLst>
              <a:ext uri="{FF2B5EF4-FFF2-40B4-BE49-F238E27FC236}">
                <a16:creationId xmlns:a16="http://schemas.microsoft.com/office/drawing/2014/main" id="{71D5BC72-D7A2-4886-809A-AAE243470224}"/>
              </a:ext>
            </a:extLst>
          </p:cNvPr>
          <p:cNvSpPr/>
          <p:nvPr/>
        </p:nvSpPr>
        <p:spPr>
          <a:xfrm>
            <a:off x="228600" y="1026970"/>
            <a:ext cx="8458200" cy="894732"/>
          </a:xfrm>
          <a:prstGeom prst="rect">
            <a:avLst/>
          </a:prstGeom>
        </p:spPr>
        <p:txBody>
          <a:bodyPr wrap="square">
            <a:spAutoFit/>
          </a:bodyPr>
          <a:lstStyle/>
          <a:p>
            <a:r>
              <a:rPr lang="vi-VN" sz="1200" b="1" dirty="0"/>
              <a:t>Đối với các tài liệu up lên PLM của các bộ phận khác . Trang bìa version đánh số 1,2,3 theo version . Trang nào thay đổi thì trang đó lên version </a:t>
            </a:r>
          </a:p>
          <a:p>
            <a:pPr lvl="0"/>
            <a:endParaRPr lang="en-US" sz="1200" dirty="0"/>
          </a:p>
          <a:p>
            <a:pPr marL="180340">
              <a:lnSpc>
                <a:spcPct val="150000"/>
              </a:lnSpc>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83C62600-C524-4B56-B58C-B2123FB805BA}"/>
              </a:ext>
            </a:extLst>
          </p:cNvPr>
          <p:cNvPicPr>
            <a:picLocks noChangeAspect="1"/>
          </p:cNvPicPr>
          <p:nvPr/>
        </p:nvPicPr>
        <p:blipFill>
          <a:blip r:embed="rId2"/>
          <a:stretch>
            <a:fillRect/>
          </a:stretch>
        </p:blipFill>
        <p:spPr>
          <a:xfrm>
            <a:off x="295939" y="1474336"/>
            <a:ext cx="8226056" cy="3461963"/>
          </a:xfrm>
          <a:prstGeom prst="rect">
            <a:avLst/>
          </a:prstGeom>
        </p:spPr>
      </p:pic>
      <p:sp>
        <p:nvSpPr>
          <p:cNvPr id="9" name="Rectangle 8">
            <a:extLst>
              <a:ext uri="{FF2B5EF4-FFF2-40B4-BE49-F238E27FC236}">
                <a16:creationId xmlns:a16="http://schemas.microsoft.com/office/drawing/2014/main" id="{E840542E-2D85-4CCC-B111-14AADBCE8496}"/>
              </a:ext>
            </a:extLst>
          </p:cNvPr>
          <p:cNvSpPr/>
          <p:nvPr/>
        </p:nvSpPr>
        <p:spPr>
          <a:xfrm>
            <a:off x="241005" y="4800600"/>
            <a:ext cx="8458200" cy="2372060"/>
          </a:xfrm>
          <a:prstGeom prst="rect">
            <a:avLst/>
          </a:prstGeom>
        </p:spPr>
        <p:txBody>
          <a:bodyPr wrap="square">
            <a:spAutoFit/>
          </a:bodyPr>
          <a:lstStyle/>
          <a:p>
            <a:pPr lvl="0"/>
            <a:r>
              <a:rPr lang="vi-VN" sz="1200" dirty="0"/>
              <a:t>A:Công đoạn tương ứng với SOP này điền màu đen </a:t>
            </a:r>
          </a:p>
          <a:p>
            <a:pPr lvl="0"/>
            <a:r>
              <a:rPr lang="vi-VN" sz="1200" dirty="0"/>
              <a:t>B:Mô tả tên model, mã sản phẩm tương ứng </a:t>
            </a:r>
          </a:p>
          <a:p>
            <a:pPr lvl="0"/>
            <a:r>
              <a:rPr lang="vi-VN" sz="1200" dirty="0"/>
              <a:t>C:</a:t>
            </a:r>
            <a:r>
              <a:rPr lang="en-US" sz="1200" dirty="0" err="1"/>
              <a:t>điền</a:t>
            </a:r>
            <a:r>
              <a:rPr lang="en-US" sz="1200" dirty="0"/>
              <a:t> </a:t>
            </a:r>
            <a:r>
              <a:rPr lang="en-US" sz="1200" dirty="0" err="1"/>
              <a:t>phiên</a:t>
            </a:r>
            <a:r>
              <a:rPr lang="en-US" sz="1200" dirty="0"/>
              <a:t> </a:t>
            </a:r>
            <a:r>
              <a:rPr lang="en-US" sz="1200" dirty="0" err="1"/>
              <a:t>bản</a:t>
            </a:r>
            <a:r>
              <a:rPr lang="en-US" sz="1200" dirty="0"/>
              <a:t> </a:t>
            </a:r>
            <a:r>
              <a:rPr lang="en-US" sz="1200" dirty="0" err="1"/>
              <a:t>thực</a:t>
            </a:r>
            <a:r>
              <a:rPr lang="en-US" sz="1200" dirty="0"/>
              <a:t> </a:t>
            </a:r>
            <a:r>
              <a:rPr lang="en-US" sz="1200" dirty="0" err="1"/>
              <a:t>tế</a:t>
            </a:r>
            <a:endParaRPr lang="vi-VN" sz="1200" dirty="0"/>
          </a:p>
          <a:p>
            <a:pPr lvl="0"/>
            <a:r>
              <a:rPr lang="vi-VN" sz="1200" dirty="0"/>
              <a:t>D:</a:t>
            </a:r>
            <a:r>
              <a:rPr lang="en-US" sz="1200" dirty="0" err="1"/>
              <a:t>Tổng</a:t>
            </a:r>
            <a:r>
              <a:rPr lang="en-US" sz="1200" dirty="0"/>
              <a:t> </a:t>
            </a:r>
            <a:r>
              <a:rPr lang="en-US" sz="1200" dirty="0" err="1"/>
              <a:t>số</a:t>
            </a:r>
            <a:r>
              <a:rPr lang="en-US" sz="1200" dirty="0"/>
              <a:t> </a:t>
            </a:r>
            <a:r>
              <a:rPr lang="en-US" sz="1200" dirty="0" err="1"/>
              <a:t>trang</a:t>
            </a:r>
            <a:r>
              <a:rPr lang="en-US" sz="1200" dirty="0"/>
              <a:t> bao </a:t>
            </a:r>
            <a:r>
              <a:rPr lang="en-US" sz="1200" dirty="0" err="1"/>
              <a:t>gồm</a:t>
            </a:r>
            <a:r>
              <a:rPr lang="en-US" sz="1200" dirty="0"/>
              <a:t> </a:t>
            </a:r>
            <a:r>
              <a:rPr lang="en-US" sz="1200" dirty="0" err="1"/>
              <a:t>trang</a:t>
            </a:r>
            <a:r>
              <a:rPr lang="en-US" sz="1200" dirty="0"/>
              <a:t> </a:t>
            </a:r>
            <a:r>
              <a:rPr lang="en-US" sz="1200" dirty="0" err="1"/>
              <a:t>bìa</a:t>
            </a:r>
            <a:r>
              <a:rPr lang="en-US" sz="1200" dirty="0"/>
              <a:t> </a:t>
            </a:r>
            <a:endParaRPr lang="vi-VN" sz="1200" dirty="0"/>
          </a:p>
          <a:p>
            <a:pPr lvl="0"/>
            <a:r>
              <a:rPr lang="vi-VN" sz="1200" dirty="0"/>
              <a:t>E:</a:t>
            </a:r>
            <a:r>
              <a:rPr lang="en-US" sz="1200" dirty="0" err="1"/>
              <a:t>Ngày</a:t>
            </a:r>
            <a:r>
              <a:rPr lang="en-US" sz="1200" dirty="0"/>
              <a:t> </a:t>
            </a:r>
            <a:r>
              <a:rPr lang="en-US" sz="1200" dirty="0" err="1"/>
              <a:t>phát</a:t>
            </a:r>
            <a:r>
              <a:rPr lang="en-US" sz="1200" dirty="0"/>
              <a:t> </a:t>
            </a:r>
            <a:r>
              <a:rPr lang="en-US" sz="1200" dirty="0" err="1"/>
              <a:t>hành</a:t>
            </a:r>
            <a:r>
              <a:rPr lang="en-US" sz="1200" dirty="0"/>
              <a:t>: </a:t>
            </a:r>
            <a:r>
              <a:rPr lang="en-US" sz="1200" dirty="0" err="1"/>
              <a:t>Ngày</a:t>
            </a:r>
            <a:r>
              <a:rPr lang="en-US" sz="1200" dirty="0"/>
              <a:t> </a:t>
            </a:r>
            <a:r>
              <a:rPr lang="en-US" sz="1200" dirty="0" err="1"/>
              <a:t>viết</a:t>
            </a:r>
            <a:r>
              <a:rPr lang="en-US" sz="1200" dirty="0"/>
              <a:t> </a:t>
            </a:r>
            <a:endParaRPr lang="vi-VN" sz="1200" dirty="0"/>
          </a:p>
          <a:p>
            <a:pPr lvl="0"/>
            <a:r>
              <a:rPr lang="vi-VN" sz="1200" dirty="0"/>
              <a:t>F :</a:t>
            </a:r>
            <a:r>
              <a:rPr lang="en-US" sz="1200" dirty="0" err="1"/>
              <a:t>Nếu</a:t>
            </a:r>
            <a:r>
              <a:rPr lang="en-US" sz="1200" dirty="0"/>
              <a:t> </a:t>
            </a:r>
            <a:r>
              <a:rPr lang="en-US" sz="1200" dirty="0" err="1"/>
              <a:t>lý</a:t>
            </a:r>
            <a:r>
              <a:rPr lang="en-US" sz="1200" dirty="0"/>
              <a:t> do </a:t>
            </a:r>
            <a:r>
              <a:rPr lang="en-US" sz="1200" dirty="0" err="1"/>
              <a:t>thay</a:t>
            </a:r>
            <a:r>
              <a:rPr lang="en-US" sz="1200" dirty="0"/>
              <a:t> </a:t>
            </a:r>
            <a:r>
              <a:rPr lang="en-US" sz="1200" dirty="0" err="1"/>
              <a:t>đổi</a:t>
            </a:r>
            <a:r>
              <a:rPr lang="en-US" sz="1200" dirty="0"/>
              <a:t> ban </a:t>
            </a:r>
            <a:r>
              <a:rPr lang="en-US" sz="1200" dirty="0" err="1"/>
              <a:t>đầu</a:t>
            </a:r>
            <a:r>
              <a:rPr lang="en-US" sz="1200" dirty="0"/>
              <a:t> </a:t>
            </a:r>
            <a:r>
              <a:rPr lang="en-US" sz="1200" dirty="0" err="1"/>
              <a:t>là</a:t>
            </a:r>
            <a:r>
              <a:rPr lang="en-US" sz="1200" dirty="0"/>
              <a:t> ECN, </a:t>
            </a:r>
            <a:r>
              <a:rPr lang="en-US" sz="1200" dirty="0" err="1"/>
              <a:t>hãy</a:t>
            </a:r>
            <a:r>
              <a:rPr lang="en-US" sz="1200" dirty="0"/>
              <a:t> </a:t>
            </a:r>
            <a:r>
              <a:rPr lang="en-US" sz="1200" dirty="0" err="1"/>
              <a:t>điền</a:t>
            </a:r>
            <a:r>
              <a:rPr lang="en-US" sz="1200" dirty="0"/>
              <a:t> </a:t>
            </a:r>
            <a:r>
              <a:rPr lang="en-US" sz="1200" dirty="0" err="1"/>
              <a:t>số</a:t>
            </a:r>
            <a:r>
              <a:rPr lang="en-US" sz="1200" dirty="0"/>
              <a:t> ECN </a:t>
            </a:r>
            <a:r>
              <a:rPr lang="vi-VN" sz="1200" dirty="0"/>
              <a:t>tương ứng</a:t>
            </a:r>
          </a:p>
          <a:p>
            <a:pPr lvl="0"/>
            <a:r>
              <a:rPr lang="vi-VN" sz="1200" dirty="0"/>
              <a:t>G:</a:t>
            </a:r>
            <a:r>
              <a:rPr lang="en-US" sz="1200" dirty="0" err="1"/>
              <a:t>Lý</a:t>
            </a:r>
            <a:r>
              <a:rPr lang="en-US" sz="1200" dirty="0"/>
              <a:t> do </a:t>
            </a:r>
            <a:r>
              <a:rPr lang="en-US" sz="1200" dirty="0" err="1"/>
              <a:t>thay</a:t>
            </a:r>
            <a:r>
              <a:rPr lang="en-US" sz="1200" dirty="0"/>
              <a:t> </a:t>
            </a:r>
            <a:r>
              <a:rPr lang="en-US" sz="1200" dirty="0" err="1"/>
              <a:t>đổi</a:t>
            </a:r>
            <a:r>
              <a:rPr lang="en-US" sz="1200" dirty="0"/>
              <a:t>: </a:t>
            </a:r>
            <a:r>
              <a:rPr lang="en-US" sz="1200" dirty="0" err="1"/>
              <a:t>tích</a:t>
            </a:r>
            <a:r>
              <a:rPr lang="en-US" sz="1200" dirty="0"/>
              <a:t> </a:t>
            </a:r>
            <a:r>
              <a:rPr lang="en-US" sz="1200" dirty="0" err="1"/>
              <a:t>vào</a:t>
            </a:r>
            <a:r>
              <a:rPr lang="en-US" sz="1200" dirty="0"/>
              <a:t> </a:t>
            </a:r>
            <a:r>
              <a:rPr lang="en-US" sz="1200" dirty="0" err="1"/>
              <a:t>bộ</a:t>
            </a:r>
            <a:r>
              <a:rPr lang="en-US" sz="1200" dirty="0"/>
              <a:t> </a:t>
            </a:r>
            <a:r>
              <a:rPr lang="en-US" sz="1200" dirty="0" err="1"/>
              <a:t>phận</a:t>
            </a:r>
            <a:r>
              <a:rPr lang="en-US" sz="1200" dirty="0"/>
              <a:t> </a:t>
            </a:r>
            <a:r>
              <a:rPr lang="en-US" sz="1200" dirty="0" err="1"/>
              <a:t>thay</a:t>
            </a:r>
            <a:r>
              <a:rPr lang="en-US" sz="1200" dirty="0"/>
              <a:t> </a:t>
            </a:r>
            <a:r>
              <a:rPr lang="en-US" sz="1200" dirty="0" err="1"/>
              <a:t>đổi</a:t>
            </a:r>
            <a:r>
              <a:rPr lang="en-US" sz="1200" dirty="0"/>
              <a:t> </a:t>
            </a:r>
            <a:endParaRPr lang="vi-VN" sz="1200" dirty="0"/>
          </a:p>
          <a:p>
            <a:pPr lvl="0"/>
            <a:r>
              <a:rPr lang="vi-VN" sz="1200" dirty="0"/>
              <a:t>H:Ô người lập bảng, kiểm tra, phê duyệt </a:t>
            </a:r>
          </a:p>
          <a:p>
            <a:pPr lvl="0"/>
            <a:r>
              <a:rPr lang="vi-VN" sz="1200" dirty="0"/>
              <a:t>I:</a:t>
            </a:r>
            <a:r>
              <a:rPr lang="vi-VN" sz="1200" dirty="0">
                <a:latin typeface="Calibri" panose="020F0502020204030204" pitchFamily="34" charset="0"/>
                <a:cs typeface="Times New Roman" panose="02020603050405020304" pitchFamily="18" charset="0"/>
              </a:rPr>
              <a:t>Số trang trên tổng số trang</a:t>
            </a:r>
          </a:p>
          <a:p>
            <a:pPr lvl="0"/>
            <a:r>
              <a:rPr lang="vi-VN" sz="1200" dirty="0">
                <a:latin typeface="Calibri" panose="020F0502020204030204" pitchFamily="34" charset="0"/>
                <a:cs typeface="Times New Roman" panose="02020603050405020304" pitchFamily="18" charset="0"/>
              </a:rPr>
              <a:t>K: Tên mã quy trình</a:t>
            </a:r>
          </a:p>
          <a:p>
            <a:pPr lvl="0"/>
            <a:r>
              <a:rPr lang="vi-VN" sz="1200" dirty="0"/>
              <a:t> </a:t>
            </a:r>
            <a:endParaRPr lang="en-US" sz="1200" dirty="0"/>
          </a:p>
          <a:p>
            <a:pPr marL="180340">
              <a:lnSpc>
                <a:spcPct val="150000"/>
              </a:lnSpc>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1341AE34-CBE7-4E4C-90E8-29414594A6DD}"/>
              </a:ext>
            </a:extLst>
          </p:cNvPr>
          <p:cNvPicPr>
            <a:picLocks noChangeAspect="1"/>
          </p:cNvPicPr>
          <p:nvPr/>
        </p:nvPicPr>
        <p:blipFill>
          <a:blip r:embed="rId3"/>
          <a:stretch>
            <a:fillRect/>
          </a:stretch>
        </p:blipFill>
        <p:spPr>
          <a:xfrm>
            <a:off x="4114800" y="4871128"/>
            <a:ext cx="4031955" cy="899560"/>
          </a:xfrm>
          <a:prstGeom prst="rect">
            <a:avLst/>
          </a:prstGeom>
        </p:spPr>
      </p:pic>
    </p:spTree>
    <p:extLst>
      <p:ext uri="{BB962C8B-B14F-4D97-AF65-F5344CB8AC3E}">
        <p14:creationId xmlns:p14="http://schemas.microsoft.com/office/powerpoint/2010/main" val="1246385524"/>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灯片编号占位符 4"/>
          <p:cNvSpPr>
            <a:spLocks noGrp="1"/>
          </p:cNvSpPr>
          <p:nvPr>
            <p:ph type="sldNum" sz="quarter" idx="10"/>
          </p:nvPr>
        </p:nvSpPr>
        <p:spPr>
          <a:noFill/>
          <a:ln>
            <a:miter lim="800000"/>
            <a:headEnd/>
            <a:tailEnd/>
          </a:ln>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E516FEA-700E-41AB-8A46-09FE5F8F9BC4}" type="slidenum">
              <a:rPr kumimoji="1" lang="en-US" altLang="zh-TW" sz="1600" b="0" i="0" u="none" strike="noStrike" kern="1200" cap="none" spc="0" normalizeH="0" baseline="0" noProof="0" smtClean="0">
                <a:ln>
                  <a:noFill/>
                </a:ln>
                <a:solidFill>
                  <a:srgbClr val="FFFFFF"/>
                </a:solidFill>
                <a:effectLst/>
                <a:uLnTx/>
                <a:uFillTx/>
                <a:latin typeface="Arial"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51</a:t>
            </a:fld>
            <a:endParaRPr kumimoji="1" lang="en-US" altLang="zh-TW" sz="1600" b="0" i="0" u="none" strike="noStrike" kern="1200" cap="none" spc="0" normalizeH="0" baseline="0" noProof="0">
              <a:ln>
                <a:noFill/>
              </a:ln>
              <a:solidFill>
                <a:srgbClr val="FFFFFF"/>
              </a:solidFill>
              <a:effectLst/>
              <a:uLnTx/>
              <a:uFillTx/>
              <a:latin typeface="Arial" pitchFamily="34" charset="0"/>
              <a:ea typeface="PMingLiU" pitchFamily="18" charset="-120"/>
              <a:cs typeface="+mn-cs"/>
            </a:endParaRPr>
          </a:p>
        </p:txBody>
      </p:sp>
      <p:sp>
        <p:nvSpPr>
          <p:cNvPr id="13315" name="TextBox 3"/>
          <p:cNvSpPr txBox="1">
            <a:spLocks noChangeArrowheads="1"/>
          </p:cNvSpPr>
          <p:nvPr/>
        </p:nvSpPr>
        <p:spPr bwMode="auto">
          <a:xfrm>
            <a:off x="2057400" y="2743200"/>
            <a:ext cx="4953000" cy="1108075"/>
          </a:xfrm>
          <a:prstGeom prst="rect">
            <a:avLst/>
          </a:prstGeom>
          <a:noFill/>
          <a:ln w="9525">
            <a:noFill/>
            <a:miter lim="800000"/>
            <a:headEnd/>
            <a:tailEnd/>
          </a:ln>
        </p:spPr>
        <p:txBody>
          <a:bodyPr>
            <a:spAutoFit/>
          </a:bodyPr>
          <a:lstStyle/>
          <a:p>
            <a:pPr marL="0" marR="0" lvl="0" indent="0" algn="ctr" defTabSz="914400" rtl="0" eaLnBrk="1" fontAlgn="base" latinLnBrk="0" hangingPunct="1">
              <a:lnSpc>
                <a:spcPct val="100000"/>
              </a:lnSpc>
              <a:spcBef>
                <a:spcPct val="20000"/>
              </a:spcBef>
              <a:spcAft>
                <a:spcPct val="0"/>
              </a:spcAft>
              <a:buClr>
                <a:srgbClr val="FF3300"/>
              </a:buClr>
              <a:buSzTx/>
              <a:buFont typeface="Wingdings" pitchFamily="2" charset="2"/>
              <a:buNone/>
              <a:tabLst/>
              <a:defRPr/>
            </a:pPr>
            <a:r>
              <a:rPr kumimoji="1" lang="en-US" altLang="zh-TW" sz="6600" b="1" i="0" u="none" strike="noStrike" kern="1200" cap="none" spc="0" normalizeH="0" baseline="0" noProof="0" dirty="0">
                <a:ln>
                  <a:noFill/>
                </a:ln>
                <a:solidFill>
                  <a:srgbClr val="000000"/>
                </a:solidFill>
                <a:effectLst/>
                <a:uLnTx/>
                <a:uFillTx/>
                <a:latin typeface="Arial" charset="0"/>
                <a:ea typeface="PMingLiU" pitchFamily="18" charset="-120"/>
                <a:cs typeface="+mn-cs"/>
              </a:rPr>
              <a:t>Q&amp;A</a:t>
            </a:r>
            <a:endParaRPr kumimoji="1" lang="zh-TW" altLang="en-US" sz="6600" b="1" i="0" u="none" strike="noStrike" kern="1200" cap="none" spc="0" normalizeH="0" baseline="0" noProof="0" dirty="0">
              <a:ln>
                <a:noFill/>
              </a:ln>
              <a:solidFill>
                <a:srgbClr val="000000"/>
              </a:solidFill>
              <a:effectLst/>
              <a:uLnTx/>
              <a:uFillTx/>
              <a:latin typeface="Arial" charset="0"/>
              <a:ea typeface="PMingLiU" pitchFamily="18" charset="-120"/>
              <a:cs typeface="+mn-cs"/>
            </a:endParaRP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p:cNvSpPr>
            <a:spLocks noGrp="1"/>
          </p:cNvSpPr>
          <p:nvPr>
            <p:ph type="title"/>
          </p:nvPr>
        </p:nvSpPr>
        <p:spPr/>
        <p:txBody>
          <a:bodyPr/>
          <a:lstStyle/>
          <a:p>
            <a:r>
              <a:rPr lang="zh-TW" altLang="en-US" sz="2000" b="1" dirty="0"/>
              <a:t>外來文件機密等級及重</a:t>
            </a:r>
            <a:r>
              <a:rPr lang="zh-TW" altLang="en-US" sz="2000" b="1"/>
              <a:t>審期</a:t>
            </a:r>
            <a:br>
              <a:rPr lang="en-GB" altLang="zh-TW" sz="2000" b="1"/>
            </a:br>
            <a:r>
              <a:rPr lang="en-US" altLang="zh-TW" sz="2000" b="1"/>
              <a:t>Mức độ bảo mật tài liệu ngoài và thời gian xét duyệt lại</a:t>
            </a:r>
            <a:endParaRPr lang="zh-TW" altLang="en-US" sz="2000" b="1" dirty="0"/>
          </a:p>
        </p:txBody>
      </p:sp>
      <p:sp>
        <p:nvSpPr>
          <p:cNvPr id="3" name="直排文字版面配置區 2"/>
          <p:cNvSpPr>
            <a:spLocks noGrp="1"/>
          </p:cNvSpPr>
          <p:nvPr>
            <p:ph idx="1"/>
          </p:nvPr>
        </p:nvSpPr>
        <p:spPr>
          <a:xfrm>
            <a:off x="685800" y="1143000"/>
            <a:ext cx="7772400" cy="5029200"/>
          </a:xfrm>
        </p:spPr>
        <p:txBody>
          <a:bodyPr/>
          <a:lstStyle/>
          <a:p>
            <a:r>
              <a:rPr lang="zh-TW" altLang="en-US" sz="1800" dirty="0"/>
              <a:t>外來文件機密等級及文件重審</a:t>
            </a:r>
            <a:r>
              <a:rPr lang="zh-TW" altLang="en-US" sz="1800"/>
              <a:t>期：</a:t>
            </a:r>
            <a:r>
              <a:rPr lang="en-US" altLang="zh-TW" sz="1800"/>
              <a:t> Mức độ bảo mật tài liệu ngoài và thời gian xét duyệt lại</a:t>
            </a:r>
            <a:endParaRPr lang="en-US" altLang="zh-TW" sz="1800" dirty="0"/>
          </a:p>
          <a:p>
            <a:endParaRPr lang="en-US" altLang="zh-TW" dirty="0"/>
          </a:p>
          <a:p>
            <a:endParaRPr lang="en-US" altLang="zh-TW" dirty="0"/>
          </a:p>
          <a:p>
            <a:pPr marL="342900" lvl="1" indent="-342900">
              <a:buClr>
                <a:srgbClr val="FF3300"/>
              </a:buClr>
              <a:buNone/>
            </a:pPr>
            <a:endParaRPr lang="en-US" altLang="zh-TW" sz="1600" dirty="0">
              <a:latin typeface="微软雅黑" pitchFamily="34" charset="-122"/>
              <a:ea typeface="微软雅黑" pitchFamily="34" charset="-122"/>
            </a:endParaRPr>
          </a:p>
          <a:p>
            <a:pPr>
              <a:buNone/>
            </a:pPr>
            <a:endParaRPr lang="en-US" altLang="zh-TW" dirty="0"/>
          </a:p>
          <a:p>
            <a:endParaRPr lang="zh-TW" altLang="en-US" dirty="0"/>
          </a:p>
        </p:txBody>
      </p:sp>
      <p:sp>
        <p:nvSpPr>
          <p:cNvPr id="4" name="投影片編號版面配置區 3"/>
          <p:cNvSpPr>
            <a:spLocks noGrp="1"/>
          </p:cNvSpPr>
          <p:nvPr>
            <p:ph type="sldNum" sz="quarter" idx="10"/>
          </p:nvPr>
        </p:nvSpPr>
        <p:spPr/>
        <p:txBody>
          <a:bodyPr/>
          <a:lstStyle/>
          <a:p>
            <a:fld id="{A3477132-CC25-430A-9839-916FEFA8098F}" type="slidenum">
              <a:rPr lang="en-US" altLang="zh-TW" smtClean="0"/>
              <a:pPr/>
              <a:t>6</a:t>
            </a:fld>
            <a:endParaRPr lang="en-US" altLang="zh-TW"/>
          </a:p>
        </p:txBody>
      </p:sp>
      <p:graphicFrame>
        <p:nvGraphicFramePr>
          <p:cNvPr id="6" name="表格 5"/>
          <p:cNvGraphicFramePr>
            <a:graphicFrameLocks noGrp="1"/>
          </p:cNvGraphicFramePr>
          <p:nvPr>
            <p:extLst>
              <p:ext uri="{D42A27DB-BD31-4B8C-83A1-F6EECF244321}">
                <p14:modId xmlns:p14="http://schemas.microsoft.com/office/powerpoint/2010/main" val="365089520"/>
              </p:ext>
            </p:extLst>
          </p:nvPr>
        </p:nvGraphicFramePr>
        <p:xfrm>
          <a:off x="345558" y="911742"/>
          <a:ext cx="8610600" cy="5401843"/>
        </p:xfrm>
        <a:graphic>
          <a:graphicData uri="http://schemas.openxmlformats.org/drawingml/2006/table">
            <a:tbl>
              <a:tblPr firstRow="1" bandRow="1">
                <a:tableStyleId>{5C22544A-7EE6-4342-B048-85BDC9FD1C3A}</a:tableStyleId>
              </a:tblPr>
              <a:tblGrid>
                <a:gridCol w="1757265">
                  <a:extLst>
                    <a:ext uri="{9D8B030D-6E8A-4147-A177-3AD203B41FA5}">
                      <a16:colId xmlns:a16="http://schemas.microsoft.com/office/drawing/2014/main" val="20000"/>
                    </a:ext>
                  </a:extLst>
                </a:gridCol>
                <a:gridCol w="3271935">
                  <a:extLst>
                    <a:ext uri="{9D8B030D-6E8A-4147-A177-3AD203B41FA5}">
                      <a16:colId xmlns:a16="http://schemas.microsoft.com/office/drawing/2014/main" val="20001"/>
                    </a:ext>
                  </a:extLst>
                </a:gridCol>
                <a:gridCol w="1219200">
                  <a:extLst>
                    <a:ext uri="{9D8B030D-6E8A-4147-A177-3AD203B41FA5}">
                      <a16:colId xmlns:a16="http://schemas.microsoft.com/office/drawing/2014/main" val="20002"/>
                    </a:ext>
                  </a:extLst>
                </a:gridCol>
                <a:gridCol w="2362200">
                  <a:extLst>
                    <a:ext uri="{9D8B030D-6E8A-4147-A177-3AD203B41FA5}">
                      <a16:colId xmlns:a16="http://schemas.microsoft.com/office/drawing/2014/main" val="20003"/>
                    </a:ext>
                  </a:extLst>
                </a:gridCol>
              </a:tblGrid>
              <a:tr h="752168">
                <a:tc>
                  <a:txBody>
                    <a:bodyPr/>
                    <a:lstStyle/>
                    <a:p>
                      <a:r>
                        <a:rPr lang="zh-TW" altLang="en-US" sz="1600" dirty="0"/>
                        <a:t>文件</a:t>
                      </a:r>
                      <a:r>
                        <a:rPr lang="zh-TW" altLang="en-US" sz="1600"/>
                        <a:t>類別</a:t>
                      </a:r>
                      <a:endParaRPr lang="en-GB" altLang="zh-TW" sz="1600"/>
                    </a:p>
                    <a:p>
                      <a:r>
                        <a:rPr lang="en-GB" altLang="zh-TW" sz="1600"/>
                        <a:t>Loại tài liệu</a:t>
                      </a:r>
                      <a:endParaRPr lang="zh-TW" altLang="en-US" sz="1600" dirty="0"/>
                    </a:p>
                  </a:txBody>
                  <a:tcPr/>
                </a:tc>
                <a:tc>
                  <a:txBody>
                    <a:bodyPr/>
                    <a:lstStyle/>
                    <a:p>
                      <a:r>
                        <a:rPr lang="zh-TW" altLang="en-US" sz="1600" dirty="0"/>
                        <a:t>文件</a:t>
                      </a:r>
                      <a:r>
                        <a:rPr lang="zh-TW" altLang="en-US" sz="1600"/>
                        <a:t>型態</a:t>
                      </a:r>
                      <a:endParaRPr lang="en-GB" altLang="zh-TW" sz="1600"/>
                    </a:p>
                    <a:p>
                      <a:r>
                        <a:rPr lang="en-GB" altLang="zh-TW" sz="1600"/>
                        <a:t>Hình thái tài liệu</a:t>
                      </a:r>
                      <a:endParaRPr lang="zh-TW" altLang="en-US" sz="1600" dirty="0"/>
                    </a:p>
                  </a:txBody>
                  <a:tcPr/>
                </a:tc>
                <a:tc>
                  <a:txBody>
                    <a:bodyPr/>
                    <a:lstStyle/>
                    <a:p>
                      <a:r>
                        <a:rPr lang="zh-TW" altLang="en-US" sz="1600" dirty="0"/>
                        <a:t>機密</a:t>
                      </a:r>
                      <a:r>
                        <a:rPr lang="zh-TW" altLang="en-US" sz="1600"/>
                        <a:t>等級</a:t>
                      </a:r>
                      <a:endParaRPr lang="en-GB" altLang="zh-TW" sz="1600"/>
                    </a:p>
                    <a:p>
                      <a:r>
                        <a:rPr lang="en-GB" altLang="zh-TW" sz="1600"/>
                        <a:t>Độ bảo mật</a:t>
                      </a:r>
                      <a:endParaRPr lang="zh-TW" altLang="en-US" sz="1600" dirty="0"/>
                    </a:p>
                  </a:txBody>
                  <a:tcPr/>
                </a:tc>
                <a:tc>
                  <a:txBody>
                    <a:bodyPr/>
                    <a:lstStyle/>
                    <a:p>
                      <a:r>
                        <a:rPr lang="zh-TW" altLang="en-US" sz="1600" dirty="0"/>
                        <a:t>重</a:t>
                      </a:r>
                      <a:r>
                        <a:rPr lang="zh-TW" altLang="en-US" sz="1600"/>
                        <a:t>審期</a:t>
                      </a:r>
                      <a:endParaRPr lang="en-GB" altLang="zh-TW" sz="1600"/>
                    </a:p>
                    <a:p>
                      <a:r>
                        <a:rPr lang="en-GB" altLang="zh-TW" sz="1600"/>
                        <a:t>Thời gian xét duyệt lại</a:t>
                      </a:r>
                      <a:endParaRPr lang="zh-TW" altLang="en-US" sz="1600" dirty="0"/>
                    </a:p>
                  </a:txBody>
                  <a:tcPr/>
                </a:tc>
                <a:extLst>
                  <a:ext uri="{0D108BD9-81ED-4DB2-BD59-A6C34878D82A}">
                    <a16:rowId xmlns:a16="http://schemas.microsoft.com/office/drawing/2014/main" val="10000"/>
                  </a:ext>
                </a:extLst>
              </a:tr>
              <a:tr h="752168">
                <a:tc>
                  <a:txBody>
                    <a:bodyPr/>
                    <a:lstStyle/>
                    <a:p>
                      <a:r>
                        <a:rPr lang="zh-TW" altLang="en-US" sz="1200" b="0" dirty="0">
                          <a:latin typeface="微软雅黑" pitchFamily="34" charset="-122"/>
                          <a:ea typeface="微软雅黑" pitchFamily="34" charset="-122"/>
                        </a:rPr>
                        <a:t>國際標準</a:t>
                      </a:r>
                      <a:r>
                        <a:rPr lang="en-US" altLang="zh-TW" sz="1200" b="0" dirty="0">
                          <a:latin typeface="微软雅黑" pitchFamily="34" charset="-122"/>
                          <a:ea typeface="微软雅黑" pitchFamily="34" charset="-122"/>
                        </a:rPr>
                        <a:t>(</a:t>
                      </a:r>
                      <a:r>
                        <a:rPr lang="en-US" altLang="zh-TW" sz="1200" b="0">
                          <a:latin typeface="微软雅黑" pitchFamily="34" charset="-122"/>
                          <a:ea typeface="微软雅黑" pitchFamily="34" charset="-122"/>
                        </a:rPr>
                        <a:t>EDIS)</a:t>
                      </a:r>
                    </a:p>
                    <a:p>
                      <a:r>
                        <a:rPr lang="en-US" altLang="zh-TW" sz="1200" b="0">
                          <a:latin typeface="微软雅黑" pitchFamily="34" charset="-122"/>
                          <a:ea typeface="微软雅黑" pitchFamily="34" charset="-122"/>
                        </a:rPr>
                        <a:t>Tiêu chuẩn quốc tế</a:t>
                      </a:r>
                      <a:endParaRPr lang="zh-TW" altLang="en-US" sz="1200" dirty="0"/>
                    </a:p>
                  </a:txBody>
                  <a:tcPr/>
                </a:tc>
                <a:tc>
                  <a:txBody>
                    <a:bodyPr/>
                    <a:lstStyle/>
                    <a:p>
                      <a:r>
                        <a:rPr lang="zh-TW" altLang="en-US" sz="1200" b="0" dirty="0">
                          <a:latin typeface="微软雅黑" pitchFamily="34" charset="-122"/>
                          <a:ea typeface="微软雅黑" pitchFamily="34" charset="-122"/>
                        </a:rPr>
                        <a:t>系統標準</a:t>
                      </a:r>
                      <a:r>
                        <a:rPr lang="zh-TW" altLang="en-US" sz="1200" dirty="0"/>
                        <a:t>、</a:t>
                      </a:r>
                      <a:r>
                        <a:rPr lang="zh-TW" altLang="en-US" sz="1200" b="0" dirty="0">
                          <a:latin typeface="微软雅黑" pitchFamily="34" charset="-122"/>
                          <a:ea typeface="微软雅黑" pitchFamily="34" charset="-122"/>
                        </a:rPr>
                        <a:t>產品標準</a:t>
                      </a:r>
                      <a:r>
                        <a:rPr lang="zh-TW" altLang="en-US" sz="1200" dirty="0"/>
                        <a:t>、</a:t>
                      </a:r>
                      <a:r>
                        <a:rPr lang="zh-TW" altLang="en-US" sz="1200" b="0" dirty="0">
                          <a:latin typeface="微软雅黑" pitchFamily="34" charset="-122"/>
                          <a:ea typeface="微软雅黑" pitchFamily="34" charset="-122"/>
                        </a:rPr>
                        <a:t>國家規範</a:t>
                      </a:r>
                      <a:r>
                        <a:rPr lang="zh-TW" altLang="en-US" sz="1200" dirty="0"/>
                        <a:t>、</a:t>
                      </a:r>
                      <a:r>
                        <a:rPr lang="zh-TW" altLang="en-US" sz="1200" b="0">
                          <a:latin typeface="微软雅黑" pitchFamily="34" charset="-122"/>
                          <a:ea typeface="微软雅黑" pitchFamily="34" charset="-122"/>
                        </a:rPr>
                        <a:t>法規</a:t>
                      </a:r>
                      <a:r>
                        <a:rPr lang="en-US" altLang="zh-TW" sz="1200" b="0">
                          <a:latin typeface="微软雅黑" pitchFamily="34" charset="-122"/>
                          <a:ea typeface="微软雅黑" pitchFamily="34" charset="-122"/>
                        </a:rPr>
                        <a:t>Tiêu chuẩn hệ thống, tiêu chuẩn sản phẩm, quy định quốc gia</a:t>
                      </a:r>
                      <a:endParaRPr lang="zh-TW" altLang="en-US" sz="1200" dirty="0"/>
                    </a:p>
                  </a:txBody>
                  <a:tcPr/>
                </a:tc>
                <a:tc>
                  <a:txBody>
                    <a:bodyPr/>
                    <a:lstStyle/>
                    <a:p>
                      <a:r>
                        <a:rPr lang="zh-TW" altLang="en-US" sz="1200"/>
                        <a:t>一般</a:t>
                      </a:r>
                      <a:endParaRPr lang="en-GB" altLang="zh-TW" sz="1200"/>
                    </a:p>
                    <a:p>
                      <a:r>
                        <a:rPr lang="en-GB" altLang="zh-TW" sz="1200"/>
                        <a:t>Th</a:t>
                      </a:r>
                      <a:r>
                        <a:rPr lang="vi-VN" altLang="zh-TW" sz="1200"/>
                        <a:t>ư</a:t>
                      </a:r>
                      <a:r>
                        <a:rPr lang="en-GB" altLang="zh-TW" sz="1200"/>
                        <a:t>ờng</a:t>
                      </a:r>
                      <a:endParaRPr lang="zh-TW" altLang="en-US" sz="1200" dirty="0"/>
                    </a:p>
                  </a:txBody>
                  <a:tcPr/>
                </a:tc>
                <a:tc>
                  <a:txBody>
                    <a:bodyPr/>
                    <a:lstStyle/>
                    <a:p>
                      <a:r>
                        <a:rPr lang="en-US" altLang="zh-TW" sz="1200" dirty="0"/>
                        <a:t>1</a:t>
                      </a:r>
                      <a:r>
                        <a:rPr lang="zh-TW" altLang="en-US" sz="1200" dirty="0"/>
                        <a:t>年，以</a:t>
                      </a:r>
                      <a:r>
                        <a:rPr lang="en-US" altLang="zh-TW" sz="1200" dirty="0"/>
                        <a:t>Portal</a:t>
                      </a:r>
                      <a:r>
                        <a:rPr lang="zh-TW" altLang="en-US" sz="1200" dirty="0"/>
                        <a:t>單生效日</a:t>
                      </a:r>
                      <a:r>
                        <a:rPr lang="zh-TW" altLang="en-US" sz="1200"/>
                        <a:t>計算</a:t>
                      </a:r>
                      <a:endParaRPr lang="en-GB" altLang="zh-TW" sz="1200"/>
                    </a:p>
                    <a:p>
                      <a:r>
                        <a:rPr lang="en-GB" altLang="zh-TW" sz="1200"/>
                        <a:t>1 năm , tính từ ngày có hiệu lực trên Portal</a:t>
                      </a:r>
                      <a:endParaRPr lang="zh-TW" altLang="en-US" sz="1200" dirty="0"/>
                    </a:p>
                  </a:txBody>
                  <a:tcPr/>
                </a:tc>
                <a:extLst>
                  <a:ext uri="{0D108BD9-81ED-4DB2-BD59-A6C34878D82A}">
                    <a16:rowId xmlns:a16="http://schemas.microsoft.com/office/drawing/2014/main" val="10001"/>
                  </a:ext>
                </a:extLst>
              </a:tr>
              <a:tr h="417871">
                <a:tc>
                  <a:txBody>
                    <a:bodyPr/>
                    <a:lstStyle/>
                    <a:p>
                      <a:r>
                        <a:rPr lang="zh-TW" altLang="en-US" sz="1200" b="0" dirty="0">
                          <a:latin typeface="微软雅黑" pitchFamily="34" charset="-122"/>
                          <a:ea typeface="微软雅黑" pitchFamily="34" charset="-122"/>
                        </a:rPr>
                        <a:t>外部報告</a:t>
                      </a:r>
                      <a:r>
                        <a:rPr lang="en-US" altLang="zh-TW" sz="1200" b="0" dirty="0">
                          <a:latin typeface="微软雅黑" pitchFamily="34" charset="-122"/>
                          <a:ea typeface="微软雅黑" pitchFamily="34" charset="-122"/>
                        </a:rPr>
                        <a:t>(</a:t>
                      </a:r>
                      <a:r>
                        <a:rPr lang="en-US" altLang="zh-TW" sz="1200" b="0">
                          <a:latin typeface="微软雅黑" pitchFamily="34" charset="-122"/>
                          <a:ea typeface="微软雅黑" pitchFamily="34" charset="-122"/>
                        </a:rPr>
                        <a:t>EDAR)</a:t>
                      </a:r>
                    </a:p>
                    <a:p>
                      <a:r>
                        <a:rPr lang="en-US" altLang="zh-TW" sz="1200" b="0">
                          <a:latin typeface="微软雅黑" pitchFamily="34" charset="-122"/>
                          <a:ea typeface="微软雅黑" pitchFamily="34" charset="-122"/>
                        </a:rPr>
                        <a:t>Báo cáo bên ngoài</a:t>
                      </a:r>
                      <a:endParaRPr lang="zh-TW" altLang="en-US" sz="1200" dirty="0"/>
                    </a:p>
                  </a:txBody>
                  <a:tcPr/>
                </a:tc>
                <a:tc>
                  <a:txBody>
                    <a:bodyPr/>
                    <a:lstStyle/>
                    <a:p>
                      <a:r>
                        <a:rPr lang="zh-TW" altLang="en-US" sz="1200" dirty="0"/>
                        <a:t>品質及有害物質、環安衛、資訊安全、</a:t>
                      </a:r>
                      <a:r>
                        <a:rPr lang="en-US" altLang="zh-TW" sz="1200" dirty="0"/>
                        <a:t>C-TPAT</a:t>
                      </a:r>
                      <a:r>
                        <a:rPr lang="zh-TW" altLang="en-US" sz="1200" dirty="0"/>
                        <a:t>、</a:t>
                      </a:r>
                      <a:r>
                        <a:rPr lang="en-US" altLang="zh-TW" sz="1200" dirty="0"/>
                        <a:t>EICC</a:t>
                      </a:r>
                      <a:r>
                        <a:rPr lang="zh-TW" altLang="en-US" sz="1200" dirty="0"/>
                        <a:t>、工廠檢查、醫療、車用</a:t>
                      </a:r>
                      <a:r>
                        <a:rPr lang="en-US" altLang="zh-TW" sz="1200" dirty="0"/>
                        <a:t>…</a:t>
                      </a:r>
                      <a:endParaRPr lang="zh-TW" alt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a:t>一般</a:t>
                      </a:r>
                      <a:r>
                        <a:rPr lang="en-GB" altLang="zh-TW" sz="1200"/>
                        <a:t>Th</a:t>
                      </a:r>
                      <a:r>
                        <a:rPr lang="vi-VN" altLang="zh-TW" sz="1200"/>
                        <a:t>ư</a:t>
                      </a:r>
                      <a:r>
                        <a:rPr lang="en-GB" altLang="zh-TW" sz="1200"/>
                        <a:t>ờng</a:t>
                      </a:r>
                      <a:endParaRPr lang="zh-TW" altLang="en-US" sz="1200" dirty="0"/>
                    </a:p>
                    <a:p>
                      <a:endParaRPr lang="zh-TW" altLang="en-US" sz="1200" dirty="0"/>
                    </a:p>
                  </a:txBody>
                  <a:tcPr/>
                </a:tc>
                <a:tc>
                  <a:txBody>
                    <a:bodyPr/>
                    <a:lstStyle/>
                    <a:p>
                      <a:r>
                        <a:rPr lang="zh-TW" altLang="en-US" sz="1200"/>
                        <a:t>無期</a:t>
                      </a:r>
                      <a:endParaRPr lang="en-GB" altLang="zh-TW" sz="1200"/>
                    </a:p>
                    <a:p>
                      <a:r>
                        <a:rPr lang="en-GB" altLang="zh-TW" sz="1200"/>
                        <a:t>Vô hạn</a:t>
                      </a:r>
                      <a:endParaRPr lang="zh-TW" altLang="en-US" sz="1200" dirty="0"/>
                    </a:p>
                  </a:txBody>
                  <a:tcPr/>
                </a:tc>
                <a:extLst>
                  <a:ext uri="{0D108BD9-81ED-4DB2-BD59-A6C34878D82A}">
                    <a16:rowId xmlns:a16="http://schemas.microsoft.com/office/drawing/2014/main" val="10002"/>
                  </a:ext>
                </a:extLst>
              </a:tr>
              <a:tr h="752168">
                <a:tc>
                  <a:txBody>
                    <a:bodyPr/>
                    <a:lstStyle/>
                    <a:p>
                      <a:r>
                        <a:rPr lang="zh-TW" altLang="en-US" sz="1200" b="0" dirty="0">
                          <a:latin typeface="微软雅黑" pitchFamily="34" charset="-122"/>
                          <a:ea typeface="微软雅黑" pitchFamily="34" charset="-122"/>
                        </a:rPr>
                        <a:t>外部證書</a:t>
                      </a:r>
                      <a:r>
                        <a:rPr lang="en-US" altLang="zh-TW" sz="1200" b="0" dirty="0">
                          <a:latin typeface="微软雅黑" pitchFamily="34" charset="-122"/>
                          <a:ea typeface="微软雅黑" pitchFamily="34" charset="-122"/>
                        </a:rPr>
                        <a:t>(</a:t>
                      </a:r>
                      <a:r>
                        <a:rPr lang="en-US" altLang="zh-TW" sz="1200" b="0">
                          <a:latin typeface="微软雅黑" pitchFamily="34" charset="-122"/>
                          <a:ea typeface="微软雅黑" pitchFamily="34" charset="-122"/>
                        </a:rPr>
                        <a:t>EDAC)</a:t>
                      </a:r>
                    </a:p>
                    <a:p>
                      <a:r>
                        <a:rPr lang="en-US" altLang="zh-TW" sz="1200" b="0">
                          <a:latin typeface="微软雅黑" pitchFamily="34" charset="-122"/>
                          <a:ea typeface="微软雅黑" pitchFamily="34" charset="-122"/>
                        </a:rPr>
                        <a:t>Ch</a:t>
                      </a:r>
                      <a:r>
                        <a:rPr lang="en-GB" altLang="zh-TW" sz="1200" b="0">
                          <a:latin typeface="微软雅黑" pitchFamily="34" charset="-122"/>
                          <a:ea typeface="微软雅黑" pitchFamily="34" charset="-122"/>
                        </a:rPr>
                        <a:t>ứng nhận bên ngoài</a:t>
                      </a:r>
                      <a:endParaRPr lang="zh-TW" altLang="en-US" sz="1200" dirty="0"/>
                    </a:p>
                  </a:txBody>
                  <a:tcPr/>
                </a:tc>
                <a:tc>
                  <a:txBody>
                    <a:bodyPr/>
                    <a:lstStyle/>
                    <a:p>
                      <a:r>
                        <a:rPr lang="zh-TW" altLang="en-US" sz="1200" dirty="0"/>
                        <a:t>品質及有害物質、環安衛、資訊安全、</a:t>
                      </a:r>
                      <a:r>
                        <a:rPr lang="en-US" altLang="zh-TW" sz="1200" dirty="0"/>
                        <a:t>C-TPAT</a:t>
                      </a:r>
                      <a:r>
                        <a:rPr lang="zh-TW" altLang="en-US" sz="1200" dirty="0"/>
                        <a:t>、</a:t>
                      </a:r>
                      <a:r>
                        <a:rPr lang="en-US" altLang="zh-TW" sz="1200" dirty="0"/>
                        <a:t>EICC</a:t>
                      </a:r>
                      <a:r>
                        <a:rPr lang="zh-TW" altLang="en-US" sz="1200" dirty="0"/>
                        <a:t>、工廠檢查、醫療、車用</a:t>
                      </a:r>
                      <a:r>
                        <a:rPr lang="en-US" altLang="zh-TW" sz="1200" dirty="0"/>
                        <a:t>…</a:t>
                      </a:r>
                      <a:endParaRPr lang="zh-TW" alt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a:t>一般</a:t>
                      </a:r>
                    </a:p>
                    <a:p>
                      <a:pPr marL="0" marR="0" lvl="0" indent="0" algn="l" defTabSz="914400" rtl="0" eaLnBrk="1" fontAlgn="auto" latinLnBrk="0" hangingPunct="1">
                        <a:lnSpc>
                          <a:spcPct val="100000"/>
                        </a:lnSpc>
                        <a:spcBef>
                          <a:spcPts val="0"/>
                        </a:spcBef>
                        <a:spcAft>
                          <a:spcPts val="0"/>
                        </a:spcAft>
                        <a:buClrTx/>
                        <a:buSzTx/>
                        <a:buFontTx/>
                        <a:buNone/>
                        <a:tabLst/>
                        <a:defRPr/>
                      </a:pPr>
                      <a:r>
                        <a:rPr lang="en-GB" altLang="zh-TW" sz="1200"/>
                        <a:t>Th</a:t>
                      </a:r>
                      <a:r>
                        <a:rPr lang="vi-VN" altLang="zh-TW" sz="1200"/>
                        <a:t>ư</a:t>
                      </a:r>
                      <a:r>
                        <a:rPr lang="en-GB" altLang="zh-TW" sz="1200"/>
                        <a:t>ờng</a:t>
                      </a:r>
                      <a:endParaRPr lang="zh-TW" altLang="en-US" sz="1200"/>
                    </a:p>
                  </a:txBody>
                  <a:tcPr/>
                </a:tc>
                <a:tc>
                  <a:txBody>
                    <a:bodyPr/>
                    <a:lstStyle/>
                    <a:p>
                      <a:r>
                        <a:rPr lang="zh-TW" altLang="en-US" sz="1200" dirty="0"/>
                        <a:t>以證書到</a:t>
                      </a:r>
                      <a:r>
                        <a:rPr lang="zh-TW" altLang="en-US" sz="1200"/>
                        <a:t>期日</a:t>
                      </a:r>
                      <a:endParaRPr lang="en-GB" altLang="zh-TW" sz="1200"/>
                    </a:p>
                    <a:p>
                      <a:r>
                        <a:rPr lang="en-GB" altLang="zh-TW" sz="1200"/>
                        <a:t>Ngày hết hạn chứng chỉ</a:t>
                      </a:r>
                    </a:p>
                    <a:p>
                      <a:endParaRPr lang="zh-TW" altLang="en-US" sz="1200" dirty="0"/>
                    </a:p>
                  </a:txBody>
                  <a:tcPr/>
                </a:tc>
                <a:extLst>
                  <a:ext uri="{0D108BD9-81ED-4DB2-BD59-A6C34878D82A}">
                    <a16:rowId xmlns:a16="http://schemas.microsoft.com/office/drawing/2014/main" val="10003"/>
                  </a:ext>
                </a:extLst>
              </a:tr>
              <a:tr h="585019">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b="0" dirty="0">
                          <a:latin typeface="微软雅黑" pitchFamily="34" charset="-122"/>
                          <a:ea typeface="微软雅黑" pitchFamily="34" charset="-122"/>
                        </a:rPr>
                        <a:t>客戶文件</a:t>
                      </a:r>
                      <a:r>
                        <a:rPr lang="en-US" altLang="zh-TW" sz="1200" b="0" dirty="0">
                          <a:latin typeface="微软雅黑" pitchFamily="34" charset="-122"/>
                          <a:ea typeface="微软雅黑" pitchFamily="34" charset="-122"/>
                        </a:rPr>
                        <a:t>(</a:t>
                      </a:r>
                      <a:r>
                        <a:rPr lang="en-US" altLang="zh-TW" sz="1200" b="0">
                          <a:latin typeface="微软雅黑" pitchFamily="34" charset="-122"/>
                          <a:ea typeface="微软雅黑" pitchFamily="34" charset="-122"/>
                        </a:rPr>
                        <a:t>EDCD)Tài liệu khách hang</a:t>
                      </a:r>
                      <a:endParaRPr lang="zh-TW" altLang="en-US" sz="1200" dirty="0"/>
                    </a:p>
                  </a:txBody>
                  <a:tcPr/>
                </a:tc>
                <a:tc>
                  <a:txBody>
                    <a:bodyPr/>
                    <a:lstStyle/>
                    <a:p>
                      <a:r>
                        <a:rPr lang="zh-TW" altLang="en-US" sz="1200" dirty="0"/>
                        <a:t>產品文件、客戶</a:t>
                      </a:r>
                      <a:r>
                        <a:rPr lang="zh-TW" altLang="en-US" sz="1200"/>
                        <a:t>要求</a:t>
                      </a:r>
                      <a:endParaRPr lang="en-GB" altLang="zh-TW" sz="1200"/>
                    </a:p>
                    <a:p>
                      <a:r>
                        <a:rPr lang="en-GB" altLang="zh-TW" sz="1200"/>
                        <a:t>Tài liệu sản phẩm , yêu cầu của kh</a:t>
                      </a:r>
                      <a:endParaRPr lang="zh-TW" altLang="en-US" sz="1200" dirty="0"/>
                    </a:p>
                  </a:txBody>
                  <a:tcPr/>
                </a:tc>
                <a:tc>
                  <a:txBody>
                    <a:bodyPr/>
                    <a:lstStyle/>
                    <a:p>
                      <a:r>
                        <a:rPr lang="zh-TW" altLang="en-US" sz="1200"/>
                        <a:t>機密 </a:t>
                      </a:r>
                      <a:r>
                        <a:rPr lang="en-GB" altLang="zh-TW" sz="1200"/>
                        <a:t>Bảo mật</a:t>
                      </a:r>
                      <a:endParaRPr lang="zh-TW" altLang="en-US" sz="1200" dirty="0"/>
                    </a:p>
                  </a:txBody>
                  <a:tcPr/>
                </a:tc>
                <a:tc>
                  <a:txBody>
                    <a:bodyPr/>
                    <a:lstStyle/>
                    <a:p>
                      <a:r>
                        <a:rPr lang="en-US" altLang="zh-TW" sz="1200" dirty="0"/>
                        <a:t>2</a:t>
                      </a:r>
                      <a:r>
                        <a:rPr lang="zh-TW" altLang="en-US" sz="1200" dirty="0"/>
                        <a:t>年，以外來生效日</a:t>
                      </a:r>
                      <a:r>
                        <a:rPr lang="zh-TW" altLang="en-US" sz="1200"/>
                        <a:t>計算 </a:t>
                      </a:r>
                      <a:r>
                        <a:rPr lang="en-GB" altLang="zh-TW" sz="1200"/>
                        <a:t>2 năm tính từ ngày có hiệu lực</a:t>
                      </a:r>
                      <a:endParaRPr lang="zh-TW" altLang="en-US" sz="1200" dirty="0"/>
                    </a:p>
                  </a:txBody>
                  <a:tcPr/>
                </a:tc>
                <a:extLst>
                  <a:ext uri="{0D108BD9-81ED-4DB2-BD59-A6C34878D82A}">
                    <a16:rowId xmlns:a16="http://schemas.microsoft.com/office/drawing/2014/main" val="10004"/>
                  </a:ext>
                </a:extLst>
              </a:tr>
              <a:tr h="585019">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b="0" dirty="0">
                          <a:latin typeface="微软雅黑" pitchFamily="34" charset="-122"/>
                          <a:ea typeface="微软雅黑" pitchFamily="34" charset="-122"/>
                        </a:rPr>
                        <a:t>客戶文件</a:t>
                      </a:r>
                      <a:r>
                        <a:rPr lang="en-US" altLang="zh-TW" sz="1200" b="0" dirty="0">
                          <a:latin typeface="微软雅黑" pitchFamily="34" charset="-122"/>
                          <a:ea typeface="微软雅黑" pitchFamily="34" charset="-122"/>
                        </a:rPr>
                        <a:t>(</a:t>
                      </a:r>
                      <a:r>
                        <a:rPr lang="en-US" altLang="zh-TW" sz="1200" b="0">
                          <a:latin typeface="微软雅黑" pitchFamily="34" charset="-122"/>
                          <a:ea typeface="微软雅黑" pitchFamily="34" charset="-122"/>
                        </a:rPr>
                        <a:t>EDCD)Tài liệu khách hang</a:t>
                      </a:r>
                      <a:endParaRPr lang="zh-TW" altLang="en-US" sz="1200" dirty="0"/>
                    </a:p>
                  </a:txBody>
                  <a:tcPr/>
                </a:tc>
                <a:tc>
                  <a:txBody>
                    <a:bodyPr/>
                    <a:lstStyle/>
                    <a:p>
                      <a:r>
                        <a:rPr lang="en-US" altLang="zh-TW" sz="1200" dirty="0" err="1"/>
                        <a:t>RoHS</a:t>
                      </a:r>
                      <a:r>
                        <a:rPr lang="zh-TW" altLang="en-US" sz="1200" dirty="0"/>
                        <a:t>文件、可靠度文件、</a:t>
                      </a:r>
                      <a:r>
                        <a:rPr lang="en-US" altLang="zh-TW" sz="1200" dirty="0"/>
                        <a:t>M</a:t>
                      </a:r>
                      <a:r>
                        <a:rPr lang="zh-TW" altLang="en-US" sz="1200" dirty="0"/>
                        <a:t>機種、一般</a:t>
                      </a:r>
                      <a:r>
                        <a:rPr lang="zh-TW" altLang="en-US" sz="1200"/>
                        <a:t>要求</a:t>
                      </a:r>
                      <a:endParaRPr lang="en-GB" altLang="zh-TW" sz="1200"/>
                    </a:p>
                    <a:p>
                      <a:r>
                        <a:rPr lang="en-GB" altLang="zh-TW" sz="1200"/>
                        <a:t>Tài liệu RoHS, độ tin cậy, model M, yêu cầu thông th</a:t>
                      </a:r>
                      <a:r>
                        <a:rPr lang="vi-VN" altLang="zh-TW" sz="1200"/>
                        <a:t>ư</a:t>
                      </a:r>
                      <a:r>
                        <a:rPr lang="en-GB" altLang="zh-TW" sz="1200"/>
                        <a:t>ờng</a:t>
                      </a:r>
                      <a:endParaRPr lang="zh-TW" alt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a:t>一般</a:t>
                      </a:r>
                      <a:r>
                        <a:rPr lang="en-GB" altLang="zh-TW" sz="1200"/>
                        <a:t>Th</a:t>
                      </a:r>
                      <a:r>
                        <a:rPr lang="vi-VN" altLang="zh-TW" sz="1200"/>
                        <a:t>ư</a:t>
                      </a:r>
                      <a:r>
                        <a:rPr lang="en-GB" altLang="zh-TW" sz="1200"/>
                        <a:t>ờng</a:t>
                      </a:r>
                      <a:endParaRPr lang="zh-TW" altLang="en-US" sz="1200"/>
                    </a:p>
                    <a:p>
                      <a:endParaRPr lang="zh-TW" altLang="en-US" sz="1200" dirty="0"/>
                    </a:p>
                  </a:txBody>
                  <a:tcPr/>
                </a:tc>
                <a:tc>
                  <a:txBody>
                    <a:bodyPr/>
                    <a:lstStyle/>
                    <a:p>
                      <a:r>
                        <a:rPr lang="en-US" altLang="zh-TW" sz="1200" dirty="0"/>
                        <a:t>2</a:t>
                      </a:r>
                      <a:r>
                        <a:rPr lang="zh-TW" altLang="en-US" sz="1200" dirty="0"/>
                        <a:t>年，以外來生效日</a:t>
                      </a:r>
                      <a:r>
                        <a:rPr lang="zh-TW" altLang="en-US" sz="1200"/>
                        <a:t>計算</a:t>
                      </a:r>
                      <a:r>
                        <a:rPr lang="en-GB" altLang="zh-TW" sz="1200"/>
                        <a:t>2 năm tính từ ngày có hiệu lực</a:t>
                      </a:r>
                      <a:endParaRPr lang="zh-TW" altLang="en-US" sz="1200" dirty="0"/>
                    </a:p>
                  </a:txBody>
                  <a:tcPr/>
                </a:tc>
                <a:extLst>
                  <a:ext uri="{0D108BD9-81ED-4DB2-BD59-A6C34878D82A}">
                    <a16:rowId xmlns:a16="http://schemas.microsoft.com/office/drawing/2014/main" val="10005"/>
                  </a:ext>
                </a:extLst>
              </a:tr>
              <a:tr h="752168">
                <a:tc>
                  <a:txBody>
                    <a:bodyPr/>
                    <a:lstStyle/>
                    <a:p>
                      <a:r>
                        <a:rPr lang="zh-TW" altLang="en-US" sz="1200" b="0" dirty="0">
                          <a:latin typeface="微软雅黑" pitchFamily="34" charset="-122"/>
                          <a:ea typeface="微软雅黑" pitchFamily="34" charset="-122"/>
                        </a:rPr>
                        <a:t>供應商文件</a:t>
                      </a:r>
                      <a:r>
                        <a:rPr lang="en-US" altLang="zh-TW" sz="1200" b="0" dirty="0">
                          <a:latin typeface="微软雅黑" pitchFamily="34" charset="-122"/>
                          <a:ea typeface="微软雅黑" pitchFamily="34" charset="-122"/>
                        </a:rPr>
                        <a:t>(</a:t>
                      </a:r>
                      <a:r>
                        <a:rPr lang="en-US" altLang="zh-TW" sz="1200" b="0">
                          <a:latin typeface="微软雅黑" pitchFamily="34" charset="-122"/>
                          <a:ea typeface="微软雅黑" pitchFamily="34" charset="-122"/>
                        </a:rPr>
                        <a:t>EDSD)Tài liệu NCC</a:t>
                      </a:r>
                      <a:endParaRPr lang="zh-TW" altLang="en-US" sz="1200" dirty="0"/>
                    </a:p>
                  </a:txBody>
                  <a:tcPr/>
                </a:tc>
                <a:tc>
                  <a:txBody>
                    <a:bodyPr/>
                    <a:lstStyle/>
                    <a:p>
                      <a:r>
                        <a:rPr lang="en-US" altLang="zh-TW" sz="1200" dirty="0"/>
                        <a:t>SDS(MSDS)</a:t>
                      </a:r>
                      <a:endParaRPr lang="zh-TW" alt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a:t>一般</a:t>
                      </a:r>
                      <a:r>
                        <a:rPr lang="en-GB" altLang="zh-TW" sz="1200"/>
                        <a:t>Th</a:t>
                      </a:r>
                      <a:r>
                        <a:rPr lang="vi-VN" altLang="zh-TW" sz="1200"/>
                        <a:t>ư</a:t>
                      </a:r>
                      <a:r>
                        <a:rPr lang="en-GB" altLang="zh-TW" sz="1200"/>
                        <a:t>ờng</a:t>
                      </a:r>
                      <a:endParaRPr lang="zh-TW" altLang="en-US" sz="1200"/>
                    </a:p>
                    <a:p>
                      <a:pPr marL="0" marR="0" indent="0" algn="l" defTabSz="914400" rtl="0" eaLnBrk="1" fontAlgn="auto" latinLnBrk="0" hangingPunct="1">
                        <a:lnSpc>
                          <a:spcPct val="100000"/>
                        </a:lnSpc>
                        <a:spcBef>
                          <a:spcPts val="0"/>
                        </a:spcBef>
                        <a:spcAft>
                          <a:spcPts val="0"/>
                        </a:spcAft>
                        <a:buClrTx/>
                        <a:buSzTx/>
                        <a:buFontTx/>
                        <a:buNone/>
                        <a:tabLst/>
                        <a:defRPr/>
                      </a:pPr>
                      <a:endParaRPr lang="zh-TW" alt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dirty="0"/>
                        <a:t>3</a:t>
                      </a:r>
                      <a:r>
                        <a:rPr lang="zh-TW" altLang="en-US" sz="1200" dirty="0"/>
                        <a:t>年，以</a:t>
                      </a:r>
                      <a:r>
                        <a:rPr lang="en-US" altLang="zh-TW" sz="1200" dirty="0"/>
                        <a:t>Portal</a:t>
                      </a:r>
                      <a:r>
                        <a:rPr lang="zh-TW" altLang="en-US" sz="1200" dirty="0"/>
                        <a:t>單生效日</a:t>
                      </a:r>
                      <a:r>
                        <a:rPr lang="zh-TW" altLang="en-US" sz="1200"/>
                        <a:t>計算 </a:t>
                      </a:r>
                      <a:r>
                        <a:rPr lang="en-GB" altLang="zh-TW" sz="1200"/>
                        <a:t>3 năm , tính từ ngày có hiệu lực trên Portal</a:t>
                      </a:r>
                      <a:endParaRPr lang="zh-TW" altLang="en-US" sz="1200"/>
                    </a:p>
                  </a:txBody>
                  <a:tcPr/>
                </a:tc>
                <a:extLst>
                  <a:ext uri="{0D108BD9-81ED-4DB2-BD59-A6C34878D82A}">
                    <a16:rowId xmlns:a16="http://schemas.microsoft.com/office/drawing/2014/main" val="10006"/>
                  </a:ext>
                </a:extLst>
              </a:tr>
              <a:tr h="585019">
                <a:tc>
                  <a:txBody>
                    <a:bodyPr/>
                    <a:lstStyle/>
                    <a:p>
                      <a:r>
                        <a:rPr lang="zh-TW" altLang="en-US" sz="1200" b="0" dirty="0">
                          <a:latin typeface="微软雅黑" pitchFamily="34" charset="-122"/>
                          <a:ea typeface="微软雅黑" pitchFamily="34" charset="-122"/>
                        </a:rPr>
                        <a:t>供應商文件</a:t>
                      </a:r>
                      <a:r>
                        <a:rPr lang="en-US" altLang="zh-TW" sz="1200" b="0" dirty="0">
                          <a:latin typeface="微软雅黑" pitchFamily="34" charset="-122"/>
                          <a:ea typeface="微软雅黑" pitchFamily="34" charset="-122"/>
                        </a:rPr>
                        <a:t>(</a:t>
                      </a:r>
                      <a:r>
                        <a:rPr lang="en-US" altLang="zh-TW" sz="1200" b="0">
                          <a:latin typeface="微软雅黑" pitchFamily="34" charset="-122"/>
                          <a:ea typeface="微软雅黑" pitchFamily="34" charset="-122"/>
                        </a:rPr>
                        <a:t>EDSD)Tài liệu NCC</a:t>
                      </a:r>
                      <a:endParaRPr lang="zh-TW" altLang="en-US" sz="1200" dirty="0"/>
                    </a:p>
                  </a:txBody>
                  <a:tcPr/>
                </a:tc>
                <a:tc>
                  <a:txBody>
                    <a:bodyPr/>
                    <a:lstStyle/>
                    <a:p>
                      <a:r>
                        <a:rPr lang="zh-TW" altLang="en-US" sz="1200" dirty="0"/>
                        <a:t>設備說明書、供應商通知、</a:t>
                      </a:r>
                      <a:r>
                        <a:rPr lang="zh-TW" altLang="en-US" sz="1200"/>
                        <a:t>軟體</a:t>
                      </a:r>
                      <a:endParaRPr lang="en-GB" altLang="zh-TW" sz="1200"/>
                    </a:p>
                    <a:p>
                      <a:r>
                        <a:rPr lang="en-GB" altLang="zh-TW" sz="1200"/>
                        <a:t>H</a:t>
                      </a:r>
                      <a:r>
                        <a:rPr lang="vi-VN" altLang="zh-TW" sz="1200"/>
                        <a:t>ư</a:t>
                      </a:r>
                      <a:r>
                        <a:rPr lang="en-GB" altLang="zh-TW" sz="1200"/>
                        <a:t>ớng dẫn sử dụng, thông báo của NCC, phần mềm</a:t>
                      </a:r>
                      <a:endParaRPr lang="zh-TW" alt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a:t>一般</a:t>
                      </a:r>
                      <a:r>
                        <a:rPr lang="en-GB" altLang="zh-TW" sz="1200"/>
                        <a:t>Th</a:t>
                      </a:r>
                      <a:r>
                        <a:rPr lang="vi-VN" altLang="zh-TW" sz="1200"/>
                        <a:t>ư</a:t>
                      </a:r>
                      <a:r>
                        <a:rPr lang="en-GB" altLang="zh-TW" sz="1200"/>
                        <a:t>ờng</a:t>
                      </a:r>
                      <a:endParaRPr lang="zh-TW" altLang="en-US" sz="1200"/>
                    </a:p>
                    <a:p>
                      <a:pPr marL="0" marR="0" indent="0" algn="l" defTabSz="914400" rtl="0" eaLnBrk="1" fontAlgn="auto" latinLnBrk="0" hangingPunct="1">
                        <a:lnSpc>
                          <a:spcPct val="100000"/>
                        </a:lnSpc>
                        <a:spcBef>
                          <a:spcPts val="0"/>
                        </a:spcBef>
                        <a:spcAft>
                          <a:spcPts val="0"/>
                        </a:spcAft>
                        <a:buClrTx/>
                        <a:buSzTx/>
                        <a:buFontTx/>
                        <a:buNone/>
                        <a:tabLst/>
                        <a:defRPr/>
                      </a:pPr>
                      <a:endParaRPr lang="zh-TW" altLang="en-US" sz="1200" dirty="0"/>
                    </a:p>
                  </a:txBody>
                  <a:tcPr/>
                </a:tc>
                <a:tc>
                  <a:txBody>
                    <a:bodyPr/>
                    <a:lstStyle/>
                    <a:p>
                      <a:r>
                        <a:rPr lang="zh-TW" altLang="en-US" sz="1200"/>
                        <a:t>無期 </a:t>
                      </a:r>
                      <a:r>
                        <a:rPr lang="en-GB" altLang="zh-TW" sz="1200"/>
                        <a:t>Vô hạn</a:t>
                      </a:r>
                      <a:endParaRPr lang="zh-TW" altLang="en-US" sz="1200" dirty="0"/>
                    </a:p>
                  </a:txBody>
                  <a:tcPr/>
                </a:tc>
                <a:extLst>
                  <a:ext uri="{0D108BD9-81ED-4DB2-BD59-A6C34878D82A}">
                    <a16:rowId xmlns:a16="http://schemas.microsoft.com/office/drawing/2014/main" val="10007"/>
                  </a:ext>
                </a:extLst>
              </a:tr>
            </a:tbl>
          </a:graphicData>
        </a:graphic>
      </p:graphicFrame>
      <p:sp>
        <p:nvSpPr>
          <p:cNvPr id="7" name="文字方塊 6"/>
          <p:cNvSpPr txBox="1"/>
          <p:nvPr/>
        </p:nvSpPr>
        <p:spPr>
          <a:xfrm>
            <a:off x="533400" y="6310927"/>
            <a:ext cx="7086600" cy="307777"/>
          </a:xfrm>
          <a:prstGeom prst="rect">
            <a:avLst/>
          </a:prstGeom>
          <a:noFill/>
        </p:spPr>
        <p:txBody>
          <a:bodyPr wrap="square" rtlCol="0">
            <a:spAutoFit/>
          </a:bodyPr>
          <a:lstStyle/>
          <a:p>
            <a:r>
              <a:rPr lang="en-US" altLang="zh-TW" sz="1400" dirty="0"/>
              <a:t>Portal</a:t>
            </a:r>
            <a:r>
              <a:rPr lang="zh-TW" altLang="en-US" sz="1400" dirty="0"/>
              <a:t>單生效日期</a:t>
            </a:r>
            <a:r>
              <a:rPr lang="en-US" altLang="zh-TW" sz="1400" dirty="0"/>
              <a:t>=</a:t>
            </a:r>
            <a:r>
              <a:rPr lang="zh-TW" altLang="en-US" sz="1400" dirty="0"/>
              <a:t>文件生效</a:t>
            </a:r>
            <a:r>
              <a:rPr lang="zh-TW" altLang="en-US" sz="1400"/>
              <a:t>日期 </a:t>
            </a:r>
            <a:r>
              <a:rPr lang="en-GB" altLang="zh-TW" sz="1400"/>
              <a:t>Ngày có hiệu lực trên Portal= ngày tài liệu có hiệu lực</a:t>
            </a:r>
            <a:endParaRPr lang="zh-TW" altLang="en-US" sz="1400" dirty="0"/>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p:cNvSpPr>
            <a:spLocks noGrp="1"/>
          </p:cNvSpPr>
          <p:nvPr>
            <p:ph type="title"/>
          </p:nvPr>
        </p:nvSpPr>
        <p:spPr>
          <a:xfrm>
            <a:off x="685800" y="152400"/>
            <a:ext cx="7772400" cy="609600"/>
          </a:xfrm>
        </p:spPr>
        <p:txBody>
          <a:bodyPr/>
          <a:lstStyle/>
          <a:p>
            <a:r>
              <a:rPr lang="en-US" altLang="zh-TW" sz="2400" b="1" dirty="0"/>
              <a:t>ISO</a:t>
            </a:r>
            <a:r>
              <a:rPr lang="zh-TW" altLang="en-US" sz="2400" b="1" dirty="0"/>
              <a:t>文件機密等級及重</a:t>
            </a:r>
            <a:r>
              <a:rPr lang="zh-TW" altLang="en-US" sz="2400" b="1"/>
              <a:t>審期</a:t>
            </a:r>
            <a:br>
              <a:rPr lang="en-GB" altLang="zh-TW" sz="2400" b="1"/>
            </a:br>
            <a:r>
              <a:rPr lang="en-US" altLang="zh-TW" sz="2400" b="1"/>
              <a:t>Mức độ bảo mật tài liệu ISO và thời gian xét duyệt lại</a:t>
            </a:r>
            <a:endParaRPr lang="zh-TW" altLang="en-US" sz="2400" b="1" dirty="0"/>
          </a:p>
        </p:txBody>
      </p:sp>
      <p:sp>
        <p:nvSpPr>
          <p:cNvPr id="3" name="直排文字版面配置區 2"/>
          <p:cNvSpPr>
            <a:spLocks noGrp="1"/>
          </p:cNvSpPr>
          <p:nvPr>
            <p:ph idx="1"/>
          </p:nvPr>
        </p:nvSpPr>
        <p:spPr>
          <a:xfrm>
            <a:off x="685800" y="1143000"/>
            <a:ext cx="7772400" cy="5029200"/>
          </a:xfrm>
        </p:spPr>
        <p:txBody>
          <a:bodyPr/>
          <a:lstStyle/>
          <a:p>
            <a:r>
              <a:rPr lang="en-US" altLang="zh-TW" sz="1800" dirty="0"/>
              <a:t>ISO</a:t>
            </a:r>
            <a:r>
              <a:rPr lang="zh-TW" altLang="en-US" sz="1800" dirty="0"/>
              <a:t>文件機密等級及文件重審</a:t>
            </a:r>
            <a:r>
              <a:rPr lang="zh-TW" altLang="en-US" sz="1800"/>
              <a:t>期：</a:t>
            </a:r>
            <a:r>
              <a:rPr lang="en-US" altLang="zh-TW" sz="1800"/>
              <a:t> Mức độ bảo mật tài liệu ISO và thời gian xét duyệt lại</a:t>
            </a:r>
            <a:endParaRPr lang="en-US" altLang="zh-TW" sz="1800" dirty="0"/>
          </a:p>
          <a:p>
            <a:endParaRPr lang="en-US" altLang="zh-TW" dirty="0"/>
          </a:p>
          <a:p>
            <a:endParaRPr lang="en-US" altLang="zh-TW" dirty="0"/>
          </a:p>
          <a:p>
            <a:pPr marL="342900" lvl="1" indent="-342900">
              <a:buClr>
                <a:srgbClr val="FF3300"/>
              </a:buClr>
              <a:buNone/>
            </a:pPr>
            <a:endParaRPr lang="en-US" altLang="zh-TW" sz="1600" dirty="0">
              <a:latin typeface="微软雅黑" pitchFamily="34" charset="-122"/>
              <a:ea typeface="微软雅黑" pitchFamily="34" charset="-122"/>
            </a:endParaRPr>
          </a:p>
          <a:p>
            <a:pPr>
              <a:buNone/>
            </a:pPr>
            <a:endParaRPr lang="en-US" altLang="zh-TW" dirty="0"/>
          </a:p>
          <a:p>
            <a:endParaRPr lang="zh-TW" altLang="en-US" dirty="0"/>
          </a:p>
        </p:txBody>
      </p:sp>
      <p:sp>
        <p:nvSpPr>
          <p:cNvPr id="4" name="投影片編號版面配置區 3"/>
          <p:cNvSpPr>
            <a:spLocks noGrp="1"/>
          </p:cNvSpPr>
          <p:nvPr>
            <p:ph type="sldNum" sz="quarter" idx="10"/>
          </p:nvPr>
        </p:nvSpPr>
        <p:spPr/>
        <p:txBody>
          <a:bodyPr/>
          <a:lstStyle/>
          <a:p>
            <a:fld id="{A3477132-CC25-430A-9839-916FEFA8098F}" type="slidenum">
              <a:rPr lang="en-US" altLang="zh-TW" smtClean="0"/>
              <a:pPr/>
              <a:t>7</a:t>
            </a:fld>
            <a:endParaRPr lang="en-US" altLang="zh-TW"/>
          </a:p>
        </p:txBody>
      </p:sp>
      <p:graphicFrame>
        <p:nvGraphicFramePr>
          <p:cNvPr id="6" name="表格 5"/>
          <p:cNvGraphicFramePr>
            <a:graphicFrameLocks noGrp="1"/>
          </p:cNvGraphicFramePr>
          <p:nvPr>
            <p:extLst>
              <p:ext uri="{D42A27DB-BD31-4B8C-83A1-F6EECF244321}">
                <p14:modId xmlns:p14="http://schemas.microsoft.com/office/powerpoint/2010/main" val="453867197"/>
              </p:ext>
            </p:extLst>
          </p:nvPr>
        </p:nvGraphicFramePr>
        <p:xfrm>
          <a:off x="1066800" y="1695698"/>
          <a:ext cx="6781800" cy="4531642"/>
        </p:xfrm>
        <a:graphic>
          <a:graphicData uri="http://schemas.openxmlformats.org/drawingml/2006/table">
            <a:tbl>
              <a:tblPr firstRow="1" bandRow="1">
                <a:tableStyleId>{5C22544A-7EE6-4342-B048-85BDC9FD1C3A}</a:tableStyleId>
              </a:tblPr>
              <a:tblGrid>
                <a:gridCol w="3124200">
                  <a:extLst>
                    <a:ext uri="{9D8B030D-6E8A-4147-A177-3AD203B41FA5}">
                      <a16:colId xmlns:a16="http://schemas.microsoft.com/office/drawing/2014/main" val="20000"/>
                    </a:ext>
                  </a:extLst>
                </a:gridCol>
                <a:gridCol w="1447800">
                  <a:extLst>
                    <a:ext uri="{9D8B030D-6E8A-4147-A177-3AD203B41FA5}">
                      <a16:colId xmlns:a16="http://schemas.microsoft.com/office/drawing/2014/main" val="20001"/>
                    </a:ext>
                  </a:extLst>
                </a:gridCol>
                <a:gridCol w="876300">
                  <a:extLst>
                    <a:ext uri="{9D8B030D-6E8A-4147-A177-3AD203B41FA5}">
                      <a16:colId xmlns:a16="http://schemas.microsoft.com/office/drawing/2014/main" val="20002"/>
                    </a:ext>
                  </a:extLst>
                </a:gridCol>
                <a:gridCol w="1333500">
                  <a:extLst>
                    <a:ext uri="{9D8B030D-6E8A-4147-A177-3AD203B41FA5}">
                      <a16:colId xmlns:a16="http://schemas.microsoft.com/office/drawing/2014/main" val="20003"/>
                    </a:ext>
                  </a:extLst>
                </a:gridCol>
              </a:tblGrid>
              <a:tr h="345440">
                <a:tc>
                  <a:txBody>
                    <a:bodyPr/>
                    <a:lstStyle/>
                    <a:p>
                      <a:r>
                        <a:rPr lang="zh-TW" altLang="en-US" sz="1200" dirty="0"/>
                        <a:t>文件</a:t>
                      </a:r>
                      <a:r>
                        <a:rPr lang="zh-TW" altLang="en-US" sz="1200"/>
                        <a:t>類別</a:t>
                      </a:r>
                      <a:endParaRPr lang="en-GB" altLang="zh-TW" sz="1200"/>
                    </a:p>
                    <a:p>
                      <a:r>
                        <a:rPr lang="en-GB" altLang="zh-TW" sz="1200"/>
                        <a:t>Loại tài liệu</a:t>
                      </a:r>
                      <a:endParaRPr lang="zh-TW" altLang="en-US" sz="1200" dirty="0"/>
                    </a:p>
                  </a:txBody>
                  <a:tcPr/>
                </a:tc>
                <a:tc>
                  <a:txBody>
                    <a:bodyPr/>
                    <a:lstStyle/>
                    <a:p>
                      <a:r>
                        <a:rPr lang="zh-TW" altLang="en-US" sz="1200" dirty="0"/>
                        <a:t>文件</a:t>
                      </a:r>
                      <a:r>
                        <a:rPr lang="zh-TW" altLang="en-US" sz="1200"/>
                        <a:t>階層</a:t>
                      </a:r>
                      <a:endParaRPr lang="en-GB" altLang="zh-TW" sz="1200"/>
                    </a:p>
                    <a:p>
                      <a:r>
                        <a:rPr lang="en-GB" altLang="zh-TW" sz="1200"/>
                        <a:t>Cấp bậc tài liệu</a:t>
                      </a:r>
                    </a:p>
                    <a:p>
                      <a:endParaRPr lang="zh-TW" altLang="en-US" sz="1200" dirty="0"/>
                    </a:p>
                  </a:txBody>
                  <a:tcPr/>
                </a:tc>
                <a:tc>
                  <a:txBody>
                    <a:bodyPr/>
                    <a:lstStyle/>
                    <a:p>
                      <a:r>
                        <a:rPr lang="zh-TW" altLang="en-US" sz="1200" dirty="0"/>
                        <a:t>機密</a:t>
                      </a:r>
                      <a:r>
                        <a:rPr lang="zh-TW" altLang="en-US" sz="1200"/>
                        <a:t>等級 </a:t>
                      </a:r>
                      <a:endParaRPr lang="en-GB" altLang="zh-TW" sz="1200"/>
                    </a:p>
                    <a:p>
                      <a:pPr marL="0" marR="0" lvl="0" indent="0" algn="l" defTabSz="914400" rtl="0" eaLnBrk="1" fontAlgn="auto" latinLnBrk="0" hangingPunct="1">
                        <a:lnSpc>
                          <a:spcPct val="100000"/>
                        </a:lnSpc>
                        <a:spcBef>
                          <a:spcPts val="0"/>
                        </a:spcBef>
                        <a:spcAft>
                          <a:spcPts val="0"/>
                        </a:spcAft>
                        <a:buClrTx/>
                        <a:buSzTx/>
                        <a:buFontTx/>
                        <a:buNone/>
                        <a:tabLst/>
                        <a:defRPr/>
                      </a:pPr>
                      <a:r>
                        <a:rPr lang="en-GB" altLang="zh-TW" sz="1200"/>
                        <a:t>Độ bảo mật</a:t>
                      </a:r>
                      <a:endParaRPr lang="zh-TW" altLang="en-US" sz="1200"/>
                    </a:p>
                  </a:txBody>
                  <a:tcPr/>
                </a:tc>
                <a:tc>
                  <a:txBody>
                    <a:bodyPr/>
                    <a:lstStyle/>
                    <a:p>
                      <a:r>
                        <a:rPr lang="zh-TW" altLang="en-US" sz="1200" dirty="0"/>
                        <a:t>重</a:t>
                      </a:r>
                      <a:r>
                        <a:rPr lang="zh-TW" altLang="en-US" sz="1200"/>
                        <a:t>審期</a:t>
                      </a:r>
                      <a:endParaRPr lang="en-GB" altLang="zh-TW" sz="1200"/>
                    </a:p>
                    <a:p>
                      <a:pPr marL="0" marR="0" lvl="0" indent="0" algn="l" defTabSz="914400" rtl="0" eaLnBrk="1" fontAlgn="auto" latinLnBrk="0" hangingPunct="1">
                        <a:lnSpc>
                          <a:spcPct val="100000"/>
                        </a:lnSpc>
                        <a:spcBef>
                          <a:spcPts val="0"/>
                        </a:spcBef>
                        <a:spcAft>
                          <a:spcPts val="0"/>
                        </a:spcAft>
                        <a:buClrTx/>
                        <a:buSzTx/>
                        <a:buFontTx/>
                        <a:buNone/>
                        <a:tabLst/>
                        <a:defRPr/>
                      </a:pPr>
                      <a:r>
                        <a:rPr lang="en-GB" altLang="zh-TW" sz="1200"/>
                        <a:t>Thời gian xét duyệt lại</a:t>
                      </a:r>
                      <a:endParaRPr lang="zh-TW" altLang="en-US" sz="1200"/>
                    </a:p>
                  </a:txBody>
                  <a:tcPr/>
                </a:tc>
                <a:extLst>
                  <a:ext uri="{0D108BD9-81ED-4DB2-BD59-A6C34878D82A}">
                    <a16:rowId xmlns:a16="http://schemas.microsoft.com/office/drawing/2014/main" val="10000"/>
                  </a:ext>
                </a:extLst>
              </a:tr>
              <a:tr h="118636">
                <a:tc>
                  <a:txBody>
                    <a:bodyPr/>
                    <a:lstStyle/>
                    <a:p>
                      <a:r>
                        <a:rPr lang="zh-TW" altLang="en-US" sz="1200" dirty="0">
                          <a:latin typeface="微软雅黑" pitchFamily="34" charset="-122"/>
                          <a:ea typeface="微软雅黑" pitchFamily="34" charset="-122"/>
                        </a:rPr>
                        <a:t>品質及有害物質</a:t>
                      </a:r>
                      <a:r>
                        <a:rPr lang="en-US" altLang="zh-TW" sz="1200" dirty="0">
                          <a:latin typeface="微软雅黑" pitchFamily="34" charset="-122"/>
                          <a:ea typeface="微软雅黑" pitchFamily="34" charset="-122"/>
                        </a:rPr>
                        <a:t>(ISO9001,TL9000,</a:t>
                      </a:r>
                      <a:r>
                        <a:rPr lang="en-US" altLang="zh-TW" sz="1200">
                          <a:latin typeface="微软雅黑" pitchFamily="34" charset="-122"/>
                          <a:ea typeface="微软雅黑" pitchFamily="34" charset="-122"/>
                        </a:rPr>
                        <a:t>HSPM)</a:t>
                      </a:r>
                    </a:p>
                    <a:p>
                      <a:r>
                        <a:rPr lang="en-US" altLang="zh-TW" sz="1200">
                          <a:latin typeface="微软雅黑" pitchFamily="34" charset="-122"/>
                          <a:ea typeface="微软雅黑" pitchFamily="34" charset="-122"/>
                        </a:rPr>
                        <a:t>Chất l</a:t>
                      </a:r>
                      <a:r>
                        <a:rPr lang="vi-VN" altLang="zh-TW" sz="1200">
                          <a:latin typeface="微软雅黑" pitchFamily="34" charset="-122"/>
                          <a:ea typeface="微软雅黑" pitchFamily="34" charset="-122"/>
                        </a:rPr>
                        <a:t>ư</a:t>
                      </a:r>
                      <a:r>
                        <a:rPr lang="en-GB" altLang="zh-TW" sz="1200">
                          <a:latin typeface="微软雅黑" pitchFamily="34" charset="-122"/>
                          <a:ea typeface="微软雅黑" pitchFamily="34" charset="-122"/>
                        </a:rPr>
                        <a:t>ợng sản phẩm và các chất độc hại</a:t>
                      </a:r>
                      <a:endParaRPr lang="zh-TW" altLang="en-US" sz="1200" dirty="0"/>
                    </a:p>
                  </a:txBody>
                  <a:tcPr/>
                </a:tc>
                <a:tc>
                  <a:txBody>
                    <a:bodyPr/>
                    <a:lstStyle/>
                    <a:p>
                      <a:r>
                        <a:rPr lang="en-US" altLang="zh-TW" sz="1200" dirty="0"/>
                        <a:t>1</a:t>
                      </a:r>
                      <a:r>
                        <a:rPr lang="zh-TW" altLang="en-US" sz="1200" dirty="0"/>
                        <a:t>、</a:t>
                      </a:r>
                      <a:r>
                        <a:rPr lang="en-US" altLang="zh-TW" sz="1200" dirty="0"/>
                        <a:t>2</a:t>
                      </a:r>
                      <a:r>
                        <a:rPr lang="zh-TW" altLang="en-US" sz="1200" dirty="0"/>
                        <a:t>、</a:t>
                      </a:r>
                      <a:r>
                        <a:rPr lang="en-US" altLang="zh-TW" sz="1200"/>
                        <a:t>3</a:t>
                      </a:r>
                      <a:r>
                        <a:rPr lang="zh-TW" altLang="en-US" sz="1200"/>
                        <a:t>階</a:t>
                      </a:r>
                      <a:endParaRPr lang="en-GB" altLang="zh-TW" sz="1200"/>
                    </a:p>
                    <a:p>
                      <a:r>
                        <a:rPr lang="en-GB" altLang="zh-TW" sz="1200"/>
                        <a:t>Cấp 1,2,3</a:t>
                      </a:r>
                      <a:endParaRPr lang="en-US" altLang="zh-TW" sz="1200" dirty="0"/>
                    </a:p>
                  </a:txBody>
                  <a:tcPr/>
                </a:tc>
                <a:tc>
                  <a:txBody>
                    <a:bodyPr/>
                    <a:lstStyle/>
                    <a:p>
                      <a:r>
                        <a:rPr lang="zh-TW" altLang="en-US" sz="1200"/>
                        <a:t>一般  </a:t>
                      </a:r>
                      <a:r>
                        <a:rPr lang="en-GB" altLang="zh-TW" sz="1200"/>
                        <a:t>Th</a:t>
                      </a:r>
                      <a:r>
                        <a:rPr lang="vi-VN" altLang="zh-TW" sz="1200"/>
                        <a:t>ư</a:t>
                      </a:r>
                      <a:r>
                        <a:rPr lang="en-GB" altLang="zh-TW" sz="1200"/>
                        <a:t>ờng</a:t>
                      </a:r>
                      <a:endParaRPr lang="zh-TW" altLang="en-US" sz="1200" dirty="0"/>
                    </a:p>
                  </a:txBody>
                  <a:tcPr/>
                </a:tc>
                <a:tc>
                  <a:txBody>
                    <a:bodyPr/>
                    <a:lstStyle/>
                    <a:p>
                      <a:r>
                        <a:rPr lang="en-US" altLang="zh-TW" sz="1200" dirty="0"/>
                        <a:t>2</a:t>
                      </a:r>
                      <a:r>
                        <a:rPr lang="zh-TW" altLang="en-US" sz="1200" dirty="0"/>
                        <a:t>年，以</a:t>
                      </a:r>
                      <a:r>
                        <a:rPr lang="en-US" altLang="zh-TW" sz="1200" dirty="0"/>
                        <a:t>Portal</a:t>
                      </a:r>
                      <a:r>
                        <a:rPr lang="zh-TW" altLang="en-US" sz="1200" dirty="0"/>
                        <a:t>單生效日</a:t>
                      </a:r>
                      <a:r>
                        <a:rPr lang="zh-TW" altLang="en-US" sz="1200"/>
                        <a:t>計算</a:t>
                      </a:r>
                      <a:endParaRPr lang="en-GB" altLang="zh-TW" sz="1200"/>
                    </a:p>
                    <a:p>
                      <a:r>
                        <a:rPr lang="en-GB" altLang="zh-TW" sz="1200"/>
                        <a:t>2 năm tính từ ngày đ</a:t>
                      </a:r>
                      <a:r>
                        <a:rPr lang="vi-VN" altLang="zh-TW" sz="1200"/>
                        <a:t>ơ</a:t>
                      </a:r>
                      <a:r>
                        <a:rPr lang="en-GB" altLang="zh-TW" sz="1200"/>
                        <a:t>n Portal có hiệu lực</a:t>
                      </a:r>
                      <a:endParaRPr lang="zh-TW" altLang="en-US" sz="1200" dirty="0"/>
                    </a:p>
                  </a:txBody>
                  <a:tcPr/>
                </a:tc>
                <a:extLst>
                  <a:ext uri="{0D108BD9-81ED-4DB2-BD59-A6C34878D82A}">
                    <a16:rowId xmlns:a16="http://schemas.microsoft.com/office/drawing/2014/main" val="10001"/>
                  </a:ext>
                </a:extLst>
              </a:tr>
              <a:tr h="4318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a:latin typeface="微软雅黑" pitchFamily="34" charset="-122"/>
                          <a:ea typeface="微软雅黑" pitchFamily="34" charset="-122"/>
                        </a:rPr>
                        <a:t>品質及有害物質</a:t>
                      </a:r>
                      <a:r>
                        <a:rPr lang="en-US" altLang="zh-TW" sz="1200" dirty="0">
                          <a:latin typeface="微软雅黑" pitchFamily="34" charset="-122"/>
                          <a:ea typeface="微软雅黑" pitchFamily="34" charset="-122"/>
                        </a:rPr>
                        <a:t>(ISO9001,TL9000,</a:t>
                      </a:r>
                      <a:r>
                        <a:rPr lang="en-US" altLang="zh-TW" sz="1200">
                          <a:latin typeface="微软雅黑" pitchFamily="34" charset="-122"/>
                          <a:ea typeface="微软雅黑" pitchFamily="34" charset="-122"/>
                        </a:rPr>
                        <a:t>HSPM)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a:latin typeface="微软雅黑" pitchFamily="34" charset="-122"/>
                          <a:ea typeface="微软雅黑" pitchFamily="34" charset="-122"/>
                        </a:rPr>
                        <a:t>Chất l</a:t>
                      </a:r>
                      <a:r>
                        <a:rPr lang="vi-VN" altLang="zh-TW" sz="1200">
                          <a:latin typeface="微软雅黑" pitchFamily="34" charset="-122"/>
                          <a:ea typeface="微软雅黑" pitchFamily="34" charset="-122"/>
                        </a:rPr>
                        <a:t>ư</a:t>
                      </a:r>
                      <a:r>
                        <a:rPr lang="en-GB" altLang="zh-TW" sz="1200">
                          <a:latin typeface="微软雅黑" pitchFamily="34" charset="-122"/>
                          <a:ea typeface="微软雅黑" pitchFamily="34" charset="-122"/>
                        </a:rPr>
                        <a:t>ợng sản phẩm và các chất độc hại</a:t>
                      </a:r>
                      <a:endParaRPr lang="zh-TW" altLang="en-US" sz="1200"/>
                    </a:p>
                  </a:txBody>
                  <a:tcPr/>
                </a:tc>
                <a:tc>
                  <a:txBody>
                    <a:bodyPr/>
                    <a:lstStyle/>
                    <a:p>
                      <a:r>
                        <a:rPr lang="en-US" altLang="zh-TW" sz="1200" dirty="0"/>
                        <a:t>3</a:t>
                      </a:r>
                      <a:r>
                        <a:rPr lang="zh-TW" altLang="en-US" sz="1200" dirty="0"/>
                        <a:t>階</a:t>
                      </a:r>
                      <a:r>
                        <a:rPr lang="en-US" altLang="zh-TW" sz="1200" dirty="0"/>
                        <a:t>(</a:t>
                      </a:r>
                      <a:r>
                        <a:rPr lang="zh-TW" altLang="en-US" sz="1200" dirty="0"/>
                        <a:t>設備操作及保</a:t>
                      </a:r>
                      <a:r>
                        <a:rPr lang="zh-TW" altLang="en-US" sz="1200"/>
                        <a:t>養</a:t>
                      </a:r>
                      <a:r>
                        <a:rPr lang="en-US" altLang="zh-TW" sz="1200"/>
                        <a:t>) Cấp 3( thao tác và bảo d</a:t>
                      </a:r>
                      <a:r>
                        <a:rPr lang="vi-VN" altLang="zh-TW" sz="1200"/>
                        <a:t>ư</a:t>
                      </a:r>
                      <a:r>
                        <a:rPr lang="en-GB" altLang="zh-TW" sz="1200"/>
                        <a:t>ỡng thiết bị</a:t>
                      </a:r>
                      <a:endParaRPr lang="zh-TW" alt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a:t>一般</a:t>
                      </a:r>
                    </a:p>
                    <a:p>
                      <a:r>
                        <a:rPr lang="en-GB" altLang="zh-TW" sz="1200"/>
                        <a:t>Th</a:t>
                      </a:r>
                      <a:r>
                        <a:rPr lang="vi-VN" altLang="zh-TW" sz="1200"/>
                        <a:t>ư</a:t>
                      </a:r>
                      <a:r>
                        <a:rPr lang="en-GB" altLang="zh-TW" sz="1200"/>
                        <a:t>ờng</a:t>
                      </a:r>
                      <a:endParaRPr lang="zh-TW" alt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a:t>無期</a:t>
                      </a:r>
                      <a:endParaRPr lang="en-GB" altLang="zh-TW" sz="1200"/>
                    </a:p>
                    <a:p>
                      <a:pPr marL="0" marR="0" indent="0" algn="l" defTabSz="914400" rtl="0" eaLnBrk="1" fontAlgn="auto" latinLnBrk="0" hangingPunct="1">
                        <a:lnSpc>
                          <a:spcPct val="100000"/>
                        </a:lnSpc>
                        <a:spcBef>
                          <a:spcPts val="0"/>
                        </a:spcBef>
                        <a:spcAft>
                          <a:spcPts val="0"/>
                        </a:spcAft>
                        <a:buClrTx/>
                        <a:buSzTx/>
                        <a:buFontTx/>
                        <a:buNone/>
                        <a:tabLst/>
                        <a:defRPr/>
                      </a:pPr>
                      <a:r>
                        <a:rPr lang="en-GB" altLang="zh-TW" sz="1200"/>
                        <a:t>Vô hạn</a:t>
                      </a:r>
                      <a:endParaRPr lang="zh-TW" altLang="en-US" sz="1200" dirty="0"/>
                    </a:p>
                  </a:txBody>
                  <a:tcPr/>
                </a:tc>
                <a:extLst>
                  <a:ext uri="{0D108BD9-81ED-4DB2-BD59-A6C34878D82A}">
                    <a16:rowId xmlns:a16="http://schemas.microsoft.com/office/drawing/2014/main" val="10002"/>
                  </a:ext>
                </a:extLst>
              </a:tr>
              <a:tr h="350238">
                <a:tc>
                  <a:txBody>
                    <a:bodyPr/>
                    <a:lstStyle/>
                    <a:p>
                      <a:r>
                        <a:rPr lang="zh-TW" altLang="en-US" sz="1200" dirty="0">
                          <a:latin typeface="微软雅黑" pitchFamily="34" charset="-122"/>
                          <a:ea typeface="微软雅黑" pitchFamily="34" charset="-122"/>
                        </a:rPr>
                        <a:t>品質及有害物質</a:t>
                      </a:r>
                      <a:r>
                        <a:rPr lang="en-US" altLang="zh-TW" sz="1200" dirty="0">
                          <a:latin typeface="微软雅黑" pitchFamily="34" charset="-122"/>
                          <a:ea typeface="微软雅黑" pitchFamily="34" charset="-122"/>
                        </a:rPr>
                        <a:t>(ISO9001,TL9000,</a:t>
                      </a:r>
                      <a:r>
                        <a:rPr lang="en-US" altLang="zh-TW" sz="1200">
                          <a:latin typeface="微软雅黑" pitchFamily="34" charset="-122"/>
                          <a:ea typeface="微软雅黑" pitchFamily="34" charset="-122"/>
                        </a:rPr>
                        <a:t>HSPM)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a:latin typeface="微软雅黑" pitchFamily="34" charset="-122"/>
                          <a:ea typeface="微软雅黑" pitchFamily="34" charset="-122"/>
                        </a:rPr>
                        <a:t>Chất l</a:t>
                      </a:r>
                      <a:r>
                        <a:rPr lang="vi-VN" altLang="zh-TW" sz="1200">
                          <a:latin typeface="微软雅黑" pitchFamily="34" charset="-122"/>
                          <a:ea typeface="微软雅黑" pitchFamily="34" charset="-122"/>
                        </a:rPr>
                        <a:t>ư</a:t>
                      </a:r>
                      <a:r>
                        <a:rPr lang="en-GB" altLang="zh-TW" sz="1200">
                          <a:latin typeface="微软雅黑" pitchFamily="34" charset="-122"/>
                          <a:ea typeface="微软雅黑" pitchFamily="34" charset="-122"/>
                        </a:rPr>
                        <a:t>ợng sản phẩm và các chất độc hại</a:t>
                      </a:r>
                      <a:endParaRPr lang="zh-TW" altLang="en-US" sz="1200"/>
                    </a:p>
                  </a:txBody>
                  <a:tcPr/>
                </a:tc>
                <a:tc>
                  <a:txBody>
                    <a:bodyPr/>
                    <a:lstStyle/>
                    <a:p>
                      <a:r>
                        <a:rPr lang="en-US" altLang="zh-TW" sz="1200"/>
                        <a:t>4</a:t>
                      </a:r>
                      <a:r>
                        <a:rPr lang="zh-TW" altLang="en-US" sz="1200"/>
                        <a:t>階</a:t>
                      </a:r>
                      <a:r>
                        <a:rPr lang="en-US" altLang="zh-TW" sz="1200"/>
                        <a:t> Cấp 4</a:t>
                      </a:r>
                      <a:endParaRPr lang="en-GB" altLang="zh-TW" sz="12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a:t>一般</a:t>
                      </a:r>
                      <a:r>
                        <a:rPr lang="en-GB" altLang="zh-TW" sz="1200"/>
                        <a:t>Th</a:t>
                      </a:r>
                      <a:r>
                        <a:rPr lang="vi-VN" altLang="zh-TW" sz="1200"/>
                        <a:t>ư</a:t>
                      </a:r>
                      <a:r>
                        <a:rPr lang="en-GB" altLang="zh-TW" sz="1200"/>
                        <a:t>ờng</a:t>
                      </a:r>
                      <a:endParaRPr lang="zh-TW" altLang="en-US" sz="12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a:t>無期</a:t>
                      </a:r>
                      <a:r>
                        <a:rPr lang="en-GB" altLang="zh-TW" sz="1200"/>
                        <a:t>Vô hạn</a:t>
                      </a:r>
                      <a:endParaRPr lang="zh-TW" altLang="en-US" sz="1200"/>
                    </a:p>
                    <a:p>
                      <a:endParaRPr lang="zh-TW" altLang="en-US" sz="1200" dirty="0"/>
                    </a:p>
                  </a:txBody>
                  <a:tcPr/>
                </a:tc>
                <a:extLst>
                  <a:ext uri="{0D108BD9-81ED-4DB2-BD59-A6C34878D82A}">
                    <a16:rowId xmlns:a16="http://schemas.microsoft.com/office/drawing/2014/main" val="10003"/>
                  </a:ext>
                </a:extLst>
              </a:tr>
              <a:tr h="4318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a:latin typeface="微软雅黑" pitchFamily="34" charset="-122"/>
                          <a:ea typeface="微软雅黑" pitchFamily="34" charset="-122"/>
                        </a:rPr>
                        <a:t>環</a:t>
                      </a:r>
                      <a:r>
                        <a:rPr lang="zh-TW" altLang="en-US" sz="1200">
                          <a:latin typeface="微软雅黑" pitchFamily="34" charset="-122"/>
                          <a:ea typeface="微软雅黑" pitchFamily="34" charset="-122"/>
                        </a:rPr>
                        <a:t>安衛</a:t>
                      </a:r>
                      <a:r>
                        <a:rPr lang="en-GB" altLang="zh-TW" sz="1200">
                          <a:latin typeface="微软雅黑" pitchFamily="34" charset="-122"/>
                          <a:ea typeface="微软雅黑" pitchFamily="34" charset="-122"/>
                        </a:rPr>
                        <a:t>An toàn mội tr</a:t>
                      </a:r>
                      <a:r>
                        <a:rPr lang="vi-VN" altLang="zh-TW" sz="1200">
                          <a:latin typeface="微软雅黑" pitchFamily="34" charset="-122"/>
                          <a:ea typeface="微软雅黑" pitchFamily="34" charset="-122"/>
                        </a:rPr>
                        <a:t>ư</a:t>
                      </a:r>
                      <a:r>
                        <a:rPr lang="en-GB" altLang="zh-TW" sz="1200">
                          <a:latin typeface="微软雅黑" pitchFamily="34" charset="-122"/>
                          <a:ea typeface="微软雅黑" pitchFamily="34" charset="-122"/>
                        </a:rPr>
                        <a:t>ờng </a:t>
                      </a:r>
                      <a:r>
                        <a:rPr lang="en-US" altLang="zh-TW" sz="1200">
                          <a:latin typeface="微软雅黑" pitchFamily="34" charset="-122"/>
                          <a:ea typeface="微软雅黑" pitchFamily="34" charset="-122"/>
                        </a:rPr>
                        <a:t>(</a:t>
                      </a:r>
                      <a:r>
                        <a:rPr lang="en-US" altLang="zh-TW" sz="1200" dirty="0">
                          <a:latin typeface="微软雅黑" pitchFamily="34" charset="-122"/>
                          <a:ea typeface="微软雅黑" pitchFamily="34" charset="-122"/>
                        </a:rPr>
                        <a:t>ISO14001,OHSAS18001)/</a:t>
                      </a:r>
                      <a:r>
                        <a:rPr lang="zh-TW" altLang="en-US" sz="1200" dirty="0">
                          <a:latin typeface="微软雅黑" pitchFamily="34" charset="-122"/>
                          <a:ea typeface="微软雅黑" pitchFamily="34" charset="-122"/>
                        </a:rPr>
                        <a:t>資</a:t>
                      </a:r>
                      <a:r>
                        <a:rPr lang="zh-TW" altLang="en-US" sz="1200">
                          <a:latin typeface="微软雅黑" pitchFamily="34" charset="-122"/>
                          <a:ea typeface="微软雅黑" pitchFamily="34" charset="-122"/>
                        </a:rPr>
                        <a:t>訊安全</a:t>
                      </a:r>
                      <a:r>
                        <a:rPr lang="en-GB" altLang="zh-TW" sz="1200">
                          <a:latin typeface="微软雅黑" pitchFamily="34" charset="-122"/>
                          <a:ea typeface="微软雅黑" pitchFamily="34" charset="-122"/>
                        </a:rPr>
                        <a:t>An toàn thông tin </a:t>
                      </a:r>
                      <a:r>
                        <a:rPr lang="en-US" altLang="zh-TW" sz="1200">
                          <a:latin typeface="微软雅黑" pitchFamily="34" charset="-122"/>
                          <a:ea typeface="微软雅黑" pitchFamily="34" charset="-122"/>
                        </a:rPr>
                        <a:t>(</a:t>
                      </a:r>
                      <a:r>
                        <a:rPr lang="en-US" altLang="zh-TW" sz="1200" dirty="0">
                          <a:latin typeface="微软雅黑" pitchFamily="34" charset="-122"/>
                          <a:ea typeface="微软雅黑" pitchFamily="34" charset="-122"/>
                        </a:rPr>
                        <a:t>ISO27001)/EICC/C-TPAT/</a:t>
                      </a:r>
                      <a:r>
                        <a:rPr lang="zh-TW" altLang="en-US" sz="1200" dirty="0">
                          <a:latin typeface="微软雅黑" pitchFamily="34" charset="-122"/>
                          <a:ea typeface="微软雅黑" pitchFamily="34" charset="-122"/>
                        </a:rPr>
                        <a:t>正</a:t>
                      </a:r>
                      <a:r>
                        <a:rPr lang="zh-TW" altLang="en-US" sz="1200">
                          <a:latin typeface="微软雅黑" pitchFamily="34" charset="-122"/>
                          <a:ea typeface="微软雅黑" pitchFamily="34" charset="-122"/>
                        </a:rPr>
                        <a:t>捷</a:t>
                      </a:r>
                      <a:r>
                        <a:rPr lang="en-US" altLang="zh-TW" sz="1200">
                          <a:latin typeface="微软雅黑" pitchFamily="34" charset="-122"/>
                          <a:ea typeface="微软雅黑" pitchFamily="34" charset="-122"/>
                        </a:rPr>
                        <a:t>ISO</a:t>
                      </a:r>
                    </a:p>
                    <a:p>
                      <a:pPr marL="0" marR="0" indent="0" algn="l" defTabSz="914400" rtl="0" eaLnBrk="1" fontAlgn="auto" latinLnBrk="0" hangingPunct="1">
                        <a:lnSpc>
                          <a:spcPct val="100000"/>
                        </a:lnSpc>
                        <a:spcBef>
                          <a:spcPts val="0"/>
                        </a:spcBef>
                        <a:spcAft>
                          <a:spcPts val="0"/>
                        </a:spcAft>
                        <a:buClrTx/>
                        <a:buSzTx/>
                        <a:buFontTx/>
                        <a:buNone/>
                        <a:tabLst/>
                        <a:defRPr/>
                      </a:pPr>
                      <a:endParaRPr lang="zh-TW" altLang="en-US" sz="1200" dirty="0"/>
                    </a:p>
                  </a:txBody>
                  <a:tcPr/>
                </a:tc>
                <a:tc>
                  <a:txBody>
                    <a:bodyPr/>
                    <a:lstStyle/>
                    <a:p>
                      <a:r>
                        <a:rPr lang="en-US" altLang="zh-TW" sz="1200" dirty="0"/>
                        <a:t>1</a:t>
                      </a:r>
                      <a:r>
                        <a:rPr lang="zh-TW" altLang="en-US" sz="1200" dirty="0"/>
                        <a:t>、</a:t>
                      </a:r>
                      <a:r>
                        <a:rPr lang="en-US" altLang="zh-TW" sz="1200" dirty="0"/>
                        <a:t>2</a:t>
                      </a:r>
                      <a:r>
                        <a:rPr lang="zh-TW" altLang="en-US" sz="1200" dirty="0"/>
                        <a:t>、</a:t>
                      </a:r>
                      <a:r>
                        <a:rPr lang="en-US" altLang="zh-TW" sz="1200" dirty="0"/>
                        <a:t>3</a:t>
                      </a:r>
                      <a:r>
                        <a:rPr lang="zh-TW" altLang="en-US" sz="1200" dirty="0"/>
                        <a:t>階</a:t>
                      </a:r>
                    </a:p>
                    <a:p>
                      <a:r>
                        <a:rPr lang="en-GB" altLang="zh-TW" sz="1200"/>
                        <a:t>Cấp 1,2,3</a:t>
                      </a:r>
                      <a:endParaRPr lang="zh-TW" alt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a:t>一般</a:t>
                      </a:r>
                      <a:endParaRPr lang="en-GB" altLang="zh-TW" sz="1200"/>
                    </a:p>
                    <a:p>
                      <a:pPr marL="0" marR="0" lvl="0" indent="0" algn="l" defTabSz="914400" rtl="0" eaLnBrk="1" fontAlgn="auto" latinLnBrk="0" hangingPunct="1">
                        <a:lnSpc>
                          <a:spcPct val="100000"/>
                        </a:lnSpc>
                        <a:spcBef>
                          <a:spcPts val="0"/>
                        </a:spcBef>
                        <a:spcAft>
                          <a:spcPts val="0"/>
                        </a:spcAft>
                        <a:buClrTx/>
                        <a:buSzTx/>
                        <a:buFontTx/>
                        <a:buNone/>
                        <a:tabLst/>
                        <a:defRPr/>
                      </a:pPr>
                      <a:r>
                        <a:rPr lang="en-GB" altLang="zh-TW" sz="1200"/>
                        <a:t>Th</a:t>
                      </a:r>
                      <a:r>
                        <a:rPr lang="vi-VN" altLang="zh-TW" sz="1200"/>
                        <a:t>ư</a:t>
                      </a:r>
                      <a:r>
                        <a:rPr lang="en-GB" altLang="zh-TW" sz="1200"/>
                        <a:t>ờng</a:t>
                      </a:r>
                      <a:endParaRPr lang="zh-TW" altLang="en-US" sz="1200" dirty="0"/>
                    </a:p>
                    <a:p>
                      <a:endParaRPr lang="zh-TW" alt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dirty="0"/>
                        <a:t>2</a:t>
                      </a:r>
                      <a:r>
                        <a:rPr lang="zh-TW" altLang="en-US" sz="1200" dirty="0"/>
                        <a:t>年，以</a:t>
                      </a:r>
                      <a:r>
                        <a:rPr lang="en-US" altLang="zh-TW" sz="1200" dirty="0"/>
                        <a:t>Portal</a:t>
                      </a:r>
                      <a:r>
                        <a:rPr lang="zh-TW" altLang="en-US" sz="1200" dirty="0"/>
                        <a:t>單生效日</a:t>
                      </a:r>
                      <a:r>
                        <a:rPr lang="zh-TW" altLang="en-US" sz="1200"/>
                        <a:t>計算</a:t>
                      </a:r>
                      <a:r>
                        <a:rPr lang="en-GB" altLang="zh-TW" sz="1200"/>
                        <a:t>2 năm tính từ ngày đ</a:t>
                      </a:r>
                      <a:r>
                        <a:rPr lang="vi-VN" altLang="zh-TW" sz="1200"/>
                        <a:t>ơ</a:t>
                      </a:r>
                      <a:r>
                        <a:rPr lang="en-GB" altLang="zh-TW" sz="1200"/>
                        <a:t>n Portal có hiệu lực</a:t>
                      </a:r>
                      <a:endParaRPr lang="zh-TW" altLang="en-US" sz="1200"/>
                    </a:p>
                  </a:txBody>
                  <a:tcPr/>
                </a:tc>
                <a:extLst>
                  <a:ext uri="{0D108BD9-81ED-4DB2-BD59-A6C34878D82A}">
                    <a16:rowId xmlns:a16="http://schemas.microsoft.com/office/drawing/2014/main" val="10004"/>
                  </a:ext>
                </a:extLst>
              </a:tr>
              <a:tr h="59972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a:latin typeface="微软雅黑" pitchFamily="34" charset="-122"/>
                          <a:ea typeface="微软雅黑" pitchFamily="34" charset="-122"/>
                        </a:rPr>
                        <a:t>環安衛</a:t>
                      </a:r>
                      <a:r>
                        <a:rPr lang="en-US" altLang="zh-TW" sz="1200" dirty="0">
                          <a:latin typeface="微软雅黑" pitchFamily="34" charset="-122"/>
                          <a:ea typeface="微软雅黑" pitchFamily="34" charset="-122"/>
                        </a:rPr>
                        <a:t>(ISO14001,OHSAS18001)/</a:t>
                      </a:r>
                      <a:r>
                        <a:rPr lang="zh-TW" altLang="en-US" sz="1200" dirty="0">
                          <a:latin typeface="微软雅黑" pitchFamily="34" charset="-122"/>
                          <a:ea typeface="微软雅黑" pitchFamily="34" charset="-122"/>
                        </a:rPr>
                        <a:t>資訊安全</a:t>
                      </a:r>
                      <a:r>
                        <a:rPr lang="en-US" altLang="zh-TW" sz="1200" dirty="0">
                          <a:latin typeface="微软雅黑" pitchFamily="34" charset="-122"/>
                          <a:ea typeface="微软雅黑" pitchFamily="34" charset="-122"/>
                        </a:rPr>
                        <a:t>(ISO27001)/EICC/C-TPAT/</a:t>
                      </a:r>
                      <a:r>
                        <a:rPr lang="zh-TW" altLang="en-US" sz="1200" dirty="0">
                          <a:latin typeface="微软雅黑" pitchFamily="34" charset="-122"/>
                          <a:ea typeface="微软雅黑" pitchFamily="34" charset="-122"/>
                        </a:rPr>
                        <a:t>正捷</a:t>
                      </a:r>
                      <a:r>
                        <a:rPr lang="en-US" altLang="zh-TW" sz="1200" dirty="0">
                          <a:latin typeface="微软雅黑" pitchFamily="34" charset="-122"/>
                          <a:ea typeface="微软雅黑" pitchFamily="34" charset="-122"/>
                        </a:rPr>
                        <a:t>ISO</a:t>
                      </a:r>
                      <a:endParaRPr lang="zh-TW" altLang="en-US" sz="1200" dirty="0"/>
                    </a:p>
                  </a:txBody>
                  <a:tcPr/>
                </a:tc>
                <a:tc>
                  <a:txBody>
                    <a:bodyPr/>
                    <a:lstStyle/>
                    <a:p>
                      <a:r>
                        <a:rPr lang="en-US" altLang="zh-TW" sz="1200"/>
                        <a:t>4</a:t>
                      </a:r>
                      <a:r>
                        <a:rPr lang="zh-TW" altLang="en-US" sz="1200"/>
                        <a:t>階 </a:t>
                      </a:r>
                      <a:r>
                        <a:rPr lang="en-GB" altLang="zh-TW" sz="1200"/>
                        <a:t>Cấp 4</a:t>
                      </a:r>
                      <a:endParaRPr lang="en-US" altLang="zh-TW" sz="1200" dirty="0"/>
                    </a:p>
                  </a:txBody>
                  <a:tcPr/>
                </a:tc>
                <a:tc>
                  <a:txBody>
                    <a:bodyPr/>
                    <a:lstStyle/>
                    <a:p>
                      <a:r>
                        <a:rPr lang="zh-TW" altLang="en-US" sz="1200"/>
                        <a:t>一般</a:t>
                      </a:r>
                      <a:r>
                        <a:rPr lang="en-GB" altLang="zh-TW" sz="1200"/>
                        <a:t>Th</a:t>
                      </a:r>
                      <a:r>
                        <a:rPr lang="vi-VN" altLang="zh-TW" sz="1200"/>
                        <a:t>ư</a:t>
                      </a:r>
                      <a:r>
                        <a:rPr lang="en-GB" altLang="zh-TW" sz="1200"/>
                        <a:t>ờng</a:t>
                      </a:r>
                      <a:endParaRPr lang="zh-TW" alt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a:t>無期</a:t>
                      </a:r>
                      <a:r>
                        <a:rPr lang="en-GB" altLang="zh-TW" sz="1200"/>
                        <a:t>Vô hạn</a:t>
                      </a:r>
                      <a:endParaRPr lang="zh-TW" altLang="en-US" sz="1200"/>
                    </a:p>
                    <a:p>
                      <a:endParaRPr lang="zh-TW" altLang="en-US" sz="1200" dirty="0"/>
                    </a:p>
                  </a:txBody>
                  <a:tcPr/>
                </a:tc>
                <a:extLst>
                  <a:ext uri="{0D108BD9-81ED-4DB2-BD59-A6C34878D82A}">
                    <a16:rowId xmlns:a16="http://schemas.microsoft.com/office/drawing/2014/main" val="10005"/>
                  </a:ext>
                </a:extLst>
              </a:tr>
            </a:tbl>
          </a:graphicData>
        </a:graphic>
      </p:graphicFrame>
      <p:sp>
        <p:nvSpPr>
          <p:cNvPr id="8" name="文字方塊 7"/>
          <p:cNvSpPr txBox="1"/>
          <p:nvPr/>
        </p:nvSpPr>
        <p:spPr>
          <a:xfrm>
            <a:off x="657447" y="6282479"/>
            <a:ext cx="7086600" cy="276999"/>
          </a:xfrm>
          <a:prstGeom prst="rect">
            <a:avLst/>
          </a:prstGeom>
          <a:noFill/>
        </p:spPr>
        <p:txBody>
          <a:bodyPr wrap="square" rtlCol="0">
            <a:spAutoFit/>
          </a:bodyPr>
          <a:lstStyle/>
          <a:p>
            <a:r>
              <a:rPr lang="en-US" altLang="zh-TW" sz="1200"/>
              <a:t>Portal</a:t>
            </a:r>
            <a:r>
              <a:rPr lang="zh-TW" altLang="en-US" sz="1200"/>
              <a:t>單生效日期</a:t>
            </a:r>
            <a:r>
              <a:rPr lang="en-US" altLang="zh-TW" sz="1200"/>
              <a:t>=</a:t>
            </a:r>
            <a:r>
              <a:rPr lang="zh-TW" altLang="en-US" sz="1200"/>
              <a:t>文件生效日期 </a:t>
            </a:r>
            <a:r>
              <a:rPr lang="en-GB" altLang="zh-TW" sz="1200"/>
              <a:t>Ngày có hiệu lực trên Portal= ngày tài liệu có hiệu lực</a:t>
            </a:r>
            <a:endParaRPr lang="zh-TW" altLang="en-US" sz="1200" dirty="0"/>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p:cNvSpPr>
            <a:spLocks noGrp="1"/>
          </p:cNvSpPr>
          <p:nvPr>
            <p:ph type="title"/>
          </p:nvPr>
        </p:nvSpPr>
        <p:spPr/>
        <p:txBody>
          <a:bodyPr/>
          <a:lstStyle/>
          <a:p>
            <a:r>
              <a:rPr lang="zh-TW" altLang="en-US" sz="2000" b="1" dirty="0"/>
              <a:t>內部規章機密等級及重</a:t>
            </a:r>
            <a:r>
              <a:rPr lang="zh-TW" altLang="en-US" sz="2000" b="1"/>
              <a:t>審期</a:t>
            </a:r>
            <a:br>
              <a:rPr lang="en-GB" altLang="zh-TW" sz="2000" b="1"/>
            </a:br>
            <a:r>
              <a:rPr lang="en-US" altLang="zh-TW" sz="2000"/>
              <a:t>Mức độ bảo mật tài liệu quy định nội bộ và thời gian xét duyệt lại</a:t>
            </a:r>
            <a:endParaRPr lang="zh-TW" altLang="en-US" sz="2000" b="1" dirty="0"/>
          </a:p>
        </p:txBody>
      </p:sp>
      <p:sp>
        <p:nvSpPr>
          <p:cNvPr id="3" name="直排文字版面配置區 2"/>
          <p:cNvSpPr>
            <a:spLocks noGrp="1"/>
          </p:cNvSpPr>
          <p:nvPr>
            <p:ph idx="1"/>
          </p:nvPr>
        </p:nvSpPr>
        <p:spPr>
          <a:xfrm>
            <a:off x="685800" y="1143000"/>
            <a:ext cx="7772400" cy="5029200"/>
          </a:xfrm>
        </p:spPr>
        <p:txBody>
          <a:bodyPr/>
          <a:lstStyle/>
          <a:p>
            <a:r>
              <a:rPr lang="zh-TW" altLang="en-US" sz="1800" dirty="0"/>
              <a:t>內部規章機密等級及文件重審期：</a:t>
            </a:r>
            <a:endParaRPr lang="en-US" altLang="zh-TW" sz="1800" dirty="0"/>
          </a:p>
          <a:p>
            <a:endParaRPr lang="en-US" altLang="zh-TW" dirty="0"/>
          </a:p>
          <a:p>
            <a:endParaRPr lang="en-US" altLang="zh-TW" dirty="0"/>
          </a:p>
          <a:p>
            <a:pPr marL="342900" lvl="1" indent="-342900">
              <a:buClr>
                <a:srgbClr val="FF3300"/>
              </a:buClr>
              <a:buNone/>
            </a:pPr>
            <a:endParaRPr lang="en-US" altLang="zh-TW" sz="1600" dirty="0">
              <a:latin typeface="微软雅黑" pitchFamily="34" charset="-122"/>
              <a:ea typeface="微软雅黑" pitchFamily="34" charset="-122"/>
            </a:endParaRPr>
          </a:p>
          <a:p>
            <a:pPr>
              <a:buNone/>
            </a:pPr>
            <a:endParaRPr lang="en-US" altLang="zh-TW" dirty="0"/>
          </a:p>
          <a:p>
            <a:endParaRPr lang="zh-TW" altLang="en-US" dirty="0"/>
          </a:p>
        </p:txBody>
      </p:sp>
      <p:sp>
        <p:nvSpPr>
          <p:cNvPr id="4" name="投影片編號版面配置區 3"/>
          <p:cNvSpPr>
            <a:spLocks noGrp="1"/>
          </p:cNvSpPr>
          <p:nvPr>
            <p:ph type="sldNum" sz="quarter" idx="10"/>
          </p:nvPr>
        </p:nvSpPr>
        <p:spPr/>
        <p:txBody>
          <a:bodyPr/>
          <a:lstStyle/>
          <a:p>
            <a:fld id="{A3477132-CC25-430A-9839-916FEFA8098F}" type="slidenum">
              <a:rPr lang="en-US" altLang="zh-TW" smtClean="0"/>
              <a:pPr/>
              <a:t>8</a:t>
            </a:fld>
            <a:endParaRPr lang="en-US" altLang="zh-TW"/>
          </a:p>
        </p:txBody>
      </p:sp>
      <p:graphicFrame>
        <p:nvGraphicFramePr>
          <p:cNvPr id="6" name="表格 5"/>
          <p:cNvGraphicFramePr>
            <a:graphicFrameLocks noGrp="1"/>
          </p:cNvGraphicFramePr>
          <p:nvPr>
            <p:extLst>
              <p:ext uri="{D42A27DB-BD31-4B8C-83A1-F6EECF244321}">
                <p14:modId xmlns:p14="http://schemas.microsoft.com/office/powerpoint/2010/main" val="2399371526"/>
              </p:ext>
            </p:extLst>
          </p:nvPr>
        </p:nvGraphicFramePr>
        <p:xfrm>
          <a:off x="1143001" y="1676400"/>
          <a:ext cx="6629399" cy="2926080"/>
        </p:xfrm>
        <a:graphic>
          <a:graphicData uri="http://schemas.openxmlformats.org/drawingml/2006/table">
            <a:tbl>
              <a:tblPr firstRow="1" bandRow="1">
                <a:tableStyleId>{5C22544A-7EE6-4342-B048-85BDC9FD1C3A}</a:tableStyleId>
              </a:tblPr>
              <a:tblGrid>
                <a:gridCol w="2084244">
                  <a:extLst>
                    <a:ext uri="{9D8B030D-6E8A-4147-A177-3AD203B41FA5}">
                      <a16:colId xmlns:a16="http://schemas.microsoft.com/office/drawing/2014/main" val="20000"/>
                    </a:ext>
                  </a:extLst>
                </a:gridCol>
                <a:gridCol w="2580492">
                  <a:extLst>
                    <a:ext uri="{9D8B030D-6E8A-4147-A177-3AD203B41FA5}">
                      <a16:colId xmlns:a16="http://schemas.microsoft.com/office/drawing/2014/main" val="20001"/>
                    </a:ext>
                  </a:extLst>
                </a:gridCol>
                <a:gridCol w="1964663">
                  <a:extLst>
                    <a:ext uri="{9D8B030D-6E8A-4147-A177-3AD203B41FA5}">
                      <a16:colId xmlns:a16="http://schemas.microsoft.com/office/drawing/2014/main" val="20002"/>
                    </a:ext>
                  </a:extLst>
                </a:gridCol>
              </a:tblGrid>
              <a:tr h="345440">
                <a:tc>
                  <a:txBody>
                    <a:bodyPr/>
                    <a:lstStyle/>
                    <a:p>
                      <a:r>
                        <a:rPr lang="zh-TW" altLang="en-US" dirty="0"/>
                        <a:t>文件</a:t>
                      </a:r>
                      <a:r>
                        <a:rPr lang="zh-TW" altLang="en-US"/>
                        <a:t>類別</a:t>
                      </a:r>
                      <a:endParaRPr lang="en-GB" altLang="zh-TW"/>
                    </a:p>
                    <a:p>
                      <a:r>
                        <a:rPr lang="en-GB" altLang="zh-TW"/>
                        <a:t>Loại tài liệu</a:t>
                      </a:r>
                      <a:endParaRPr lang="zh-TW" altLang="en-US" dirty="0"/>
                    </a:p>
                  </a:txBody>
                  <a:tcPr/>
                </a:tc>
                <a:tc>
                  <a:txBody>
                    <a:bodyPr/>
                    <a:lstStyle/>
                    <a:p>
                      <a:r>
                        <a:rPr lang="zh-TW" altLang="en-US" dirty="0"/>
                        <a:t>機密</a:t>
                      </a:r>
                      <a:r>
                        <a:rPr lang="zh-TW" altLang="en-US"/>
                        <a:t>等級</a:t>
                      </a:r>
                      <a:endParaRPr lang="en-GB" altLang="zh-TW"/>
                    </a:p>
                    <a:p>
                      <a:r>
                        <a:rPr lang="en-GB" altLang="zh-TW"/>
                        <a:t>Cấp độ bảo mật</a:t>
                      </a:r>
                      <a:endParaRPr lang="zh-TW" altLang="en-US" dirty="0"/>
                    </a:p>
                  </a:txBody>
                  <a:tcPr/>
                </a:tc>
                <a:tc>
                  <a:txBody>
                    <a:bodyPr/>
                    <a:lstStyle/>
                    <a:p>
                      <a:r>
                        <a:rPr lang="zh-TW" altLang="en-US" dirty="0"/>
                        <a:t>重</a:t>
                      </a:r>
                      <a:r>
                        <a:rPr lang="zh-TW" altLang="en-US"/>
                        <a:t>審期</a:t>
                      </a:r>
                      <a:endParaRPr lang="en-GB" altLang="zh-TW"/>
                    </a:p>
                    <a:p>
                      <a:r>
                        <a:rPr lang="en-GB" altLang="zh-TW"/>
                        <a:t>Thời gian xét duyệt lại</a:t>
                      </a:r>
                      <a:endParaRPr lang="zh-TW" altLang="en-US" dirty="0"/>
                    </a:p>
                  </a:txBody>
                  <a:tcPr/>
                </a:tc>
                <a:extLst>
                  <a:ext uri="{0D108BD9-81ED-4DB2-BD59-A6C34878D82A}">
                    <a16:rowId xmlns:a16="http://schemas.microsoft.com/office/drawing/2014/main" val="10000"/>
                  </a:ext>
                </a:extLst>
              </a:tr>
              <a:tr h="4318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a:t>部門</a:t>
                      </a:r>
                      <a:r>
                        <a:rPr lang="zh-TW" altLang="en-US" sz="1200"/>
                        <a:t>規章</a:t>
                      </a:r>
                      <a:endParaRPr lang="en-GB" altLang="zh-TW" sz="1200"/>
                    </a:p>
                    <a:p>
                      <a:pPr marL="0" marR="0" indent="0" algn="l" defTabSz="914400" rtl="0" eaLnBrk="1" fontAlgn="auto" latinLnBrk="0" hangingPunct="1">
                        <a:lnSpc>
                          <a:spcPct val="100000"/>
                        </a:lnSpc>
                        <a:spcBef>
                          <a:spcPts val="0"/>
                        </a:spcBef>
                        <a:spcAft>
                          <a:spcPts val="0"/>
                        </a:spcAft>
                        <a:buClrTx/>
                        <a:buSzTx/>
                        <a:buFontTx/>
                        <a:buNone/>
                        <a:tabLst/>
                        <a:defRPr/>
                      </a:pPr>
                      <a:r>
                        <a:rPr lang="en-GB" altLang="zh-TW" sz="1200"/>
                        <a:t>Quy định bộ phận</a:t>
                      </a:r>
                      <a:endParaRPr lang="zh-TW" altLang="en-US" sz="1200" dirty="0"/>
                    </a:p>
                  </a:txBody>
                  <a:tcPr/>
                </a:tc>
                <a:tc>
                  <a:txBody>
                    <a:bodyPr/>
                    <a:lstStyle/>
                    <a:p>
                      <a:r>
                        <a:rPr lang="zh-TW" altLang="en-US" sz="1200" dirty="0"/>
                        <a:t>一般</a:t>
                      </a:r>
                      <a:r>
                        <a:rPr lang="en-US" altLang="zh-TW" sz="1200" dirty="0"/>
                        <a:t>/</a:t>
                      </a:r>
                      <a:r>
                        <a:rPr lang="zh-TW" altLang="en-US" sz="1200" dirty="0"/>
                        <a:t>機密</a:t>
                      </a:r>
                      <a:r>
                        <a:rPr lang="en-US" altLang="zh-TW" sz="1200" dirty="0"/>
                        <a:t>/</a:t>
                      </a:r>
                      <a:r>
                        <a:rPr lang="zh-TW" altLang="en-US" sz="1200" dirty="0"/>
                        <a:t>內閱</a:t>
                      </a:r>
                      <a:endParaRPr lang="en-US" altLang="zh-TW" sz="1200" dirty="0"/>
                    </a:p>
                    <a:p>
                      <a:r>
                        <a:rPr lang="en-GB" altLang="zh-TW" sz="1200"/>
                        <a:t>Th</a:t>
                      </a:r>
                      <a:r>
                        <a:rPr lang="vi-VN" altLang="zh-TW" sz="1200"/>
                        <a:t>ư</a:t>
                      </a:r>
                      <a:r>
                        <a:rPr lang="en-GB" altLang="zh-TW" sz="1200"/>
                        <a:t>ờng/bảo mật/nội bộ</a:t>
                      </a:r>
                      <a:endParaRPr lang="zh-TW" alt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a:t>無期</a:t>
                      </a:r>
                      <a:r>
                        <a:rPr lang="en-GB" altLang="zh-TW" sz="1200"/>
                        <a:t>Vô hạn</a:t>
                      </a:r>
                      <a:endParaRPr lang="zh-TW" altLang="en-US" sz="1200"/>
                    </a:p>
                    <a:p>
                      <a:pPr marL="0" marR="0" indent="0" algn="l" defTabSz="914400" rtl="0" eaLnBrk="1" fontAlgn="auto" latinLnBrk="0" hangingPunct="1">
                        <a:lnSpc>
                          <a:spcPct val="100000"/>
                        </a:lnSpc>
                        <a:spcBef>
                          <a:spcPts val="0"/>
                        </a:spcBef>
                        <a:spcAft>
                          <a:spcPts val="0"/>
                        </a:spcAft>
                        <a:buClrTx/>
                        <a:buSzTx/>
                        <a:buFontTx/>
                        <a:buNone/>
                        <a:tabLst/>
                        <a:defRPr/>
                      </a:pPr>
                      <a:endParaRPr lang="zh-TW" altLang="en-US" sz="1200" dirty="0"/>
                    </a:p>
                  </a:txBody>
                  <a:tcPr/>
                </a:tc>
                <a:extLst>
                  <a:ext uri="{0D108BD9-81ED-4DB2-BD59-A6C34878D82A}">
                    <a16:rowId xmlns:a16="http://schemas.microsoft.com/office/drawing/2014/main" val="10001"/>
                  </a:ext>
                </a:extLst>
              </a:tr>
              <a:tr h="4318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a:t>部門</a:t>
                      </a:r>
                      <a:r>
                        <a:rPr lang="zh-TW" altLang="en-US" sz="1200"/>
                        <a:t>表單</a:t>
                      </a:r>
                      <a:endParaRPr lang="en-GB" altLang="zh-TW" sz="1200"/>
                    </a:p>
                    <a:p>
                      <a:pPr marL="0" marR="0" indent="0" algn="l" defTabSz="914400" rtl="0" eaLnBrk="1" fontAlgn="auto" latinLnBrk="0" hangingPunct="1">
                        <a:lnSpc>
                          <a:spcPct val="100000"/>
                        </a:lnSpc>
                        <a:spcBef>
                          <a:spcPts val="0"/>
                        </a:spcBef>
                        <a:spcAft>
                          <a:spcPts val="0"/>
                        </a:spcAft>
                        <a:buClrTx/>
                        <a:buSzTx/>
                        <a:buFontTx/>
                        <a:buNone/>
                        <a:tabLst/>
                        <a:defRPr/>
                      </a:pPr>
                      <a:r>
                        <a:rPr lang="en-GB" altLang="zh-TW" sz="1200"/>
                        <a:t>Biểu đ</a:t>
                      </a:r>
                      <a:r>
                        <a:rPr lang="vi-VN" altLang="zh-TW" sz="1200"/>
                        <a:t>ơ</a:t>
                      </a:r>
                      <a:r>
                        <a:rPr lang="en-GB" altLang="zh-TW" sz="1200"/>
                        <a:t>n bộ phận</a:t>
                      </a:r>
                      <a:endParaRPr lang="zh-TW" altLang="en-US" sz="1200" dirty="0"/>
                    </a:p>
                  </a:txBody>
                  <a:tcPr/>
                </a:tc>
                <a:tc>
                  <a:txBody>
                    <a:bodyPr/>
                    <a:lstStyle/>
                    <a:p>
                      <a:r>
                        <a:rPr lang="zh-TW" altLang="en-US" sz="1200" dirty="0"/>
                        <a:t>一般</a:t>
                      </a:r>
                      <a:r>
                        <a:rPr lang="en-US" altLang="zh-TW" sz="1200" dirty="0"/>
                        <a:t>/</a:t>
                      </a:r>
                      <a:r>
                        <a:rPr lang="zh-TW" altLang="en-US" sz="1200" dirty="0"/>
                        <a:t>機密</a:t>
                      </a:r>
                      <a:r>
                        <a:rPr lang="en-US" altLang="zh-TW" sz="1200" dirty="0"/>
                        <a:t>/</a:t>
                      </a:r>
                      <a:r>
                        <a:rPr lang="zh-TW" altLang="en-US" sz="1200"/>
                        <a:t>內閱</a:t>
                      </a:r>
                      <a:endParaRPr lang="en-GB" altLang="zh-TW" sz="1200"/>
                    </a:p>
                    <a:p>
                      <a:pPr marL="0" marR="0" lvl="0" indent="0" algn="l" defTabSz="914400" rtl="0" eaLnBrk="1" fontAlgn="auto" latinLnBrk="0" hangingPunct="1">
                        <a:lnSpc>
                          <a:spcPct val="100000"/>
                        </a:lnSpc>
                        <a:spcBef>
                          <a:spcPts val="0"/>
                        </a:spcBef>
                        <a:spcAft>
                          <a:spcPts val="0"/>
                        </a:spcAft>
                        <a:buClrTx/>
                        <a:buSzTx/>
                        <a:buFontTx/>
                        <a:buNone/>
                        <a:tabLst/>
                        <a:defRPr/>
                      </a:pPr>
                      <a:r>
                        <a:rPr lang="en-GB" altLang="zh-TW" sz="1200"/>
                        <a:t>Th</a:t>
                      </a:r>
                      <a:r>
                        <a:rPr lang="vi-VN" altLang="zh-TW" sz="1200"/>
                        <a:t>ư</a:t>
                      </a:r>
                      <a:r>
                        <a:rPr lang="en-GB" altLang="zh-TW" sz="1200"/>
                        <a:t>ờng/bảo mật/nội bộ</a:t>
                      </a:r>
                      <a:endParaRPr lang="en-US" altLang="zh-TW"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a:t>無期</a:t>
                      </a:r>
                      <a:r>
                        <a:rPr lang="en-GB" altLang="zh-TW" sz="1200"/>
                        <a:t>Vô hạn</a:t>
                      </a:r>
                      <a:endParaRPr lang="zh-TW" altLang="en-US" sz="1200"/>
                    </a:p>
                    <a:p>
                      <a:pPr marL="0" marR="0" indent="0" algn="l" defTabSz="914400" rtl="0" eaLnBrk="1" fontAlgn="auto" latinLnBrk="0" hangingPunct="1">
                        <a:lnSpc>
                          <a:spcPct val="100000"/>
                        </a:lnSpc>
                        <a:spcBef>
                          <a:spcPts val="0"/>
                        </a:spcBef>
                        <a:spcAft>
                          <a:spcPts val="0"/>
                        </a:spcAft>
                        <a:buClrTx/>
                        <a:buSzTx/>
                        <a:buFontTx/>
                        <a:buNone/>
                        <a:tabLst/>
                        <a:defRPr/>
                      </a:pPr>
                      <a:endParaRPr lang="zh-TW" altLang="en-US" sz="1200" dirty="0"/>
                    </a:p>
                  </a:txBody>
                  <a:tcPr/>
                </a:tc>
                <a:extLst>
                  <a:ext uri="{0D108BD9-81ED-4DB2-BD59-A6C34878D82A}">
                    <a16:rowId xmlns:a16="http://schemas.microsoft.com/office/drawing/2014/main" val="10002"/>
                  </a:ext>
                </a:extLst>
              </a:tr>
              <a:tr h="350238">
                <a:tc>
                  <a:txBody>
                    <a:bodyPr/>
                    <a:lstStyle/>
                    <a:p>
                      <a:r>
                        <a:rPr lang="zh-TW" altLang="en-US" sz="1200" dirty="0"/>
                        <a:t>機密</a:t>
                      </a:r>
                      <a:r>
                        <a:rPr lang="zh-TW" altLang="en-US" sz="1200"/>
                        <a:t>表單</a:t>
                      </a:r>
                      <a:endParaRPr lang="en-GB" altLang="zh-TW" sz="1200"/>
                    </a:p>
                    <a:p>
                      <a:r>
                        <a:rPr lang="en-GB" altLang="zh-TW" sz="1200"/>
                        <a:t>Biểu đ</a:t>
                      </a:r>
                      <a:r>
                        <a:rPr lang="vi-VN" altLang="zh-TW" sz="1200"/>
                        <a:t>ơ</a:t>
                      </a:r>
                      <a:r>
                        <a:rPr lang="en-GB" altLang="zh-TW" sz="1200"/>
                        <a:t>n bảo mật</a:t>
                      </a:r>
                      <a:endParaRPr lang="zh-TW" altLang="en-US" sz="1200" dirty="0"/>
                    </a:p>
                  </a:txBody>
                  <a:tcPr/>
                </a:tc>
                <a:tc>
                  <a:txBody>
                    <a:bodyPr/>
                    <a:lstStyle/>
                    <a:p>
                      <a:r>
                        <a:rPr lang="zh-TW" altLang="en-US" sz="1200" dirty="0"/>
                        <a:t>一般</a:t>
                      </a:r>
                      <a:r>
                        <a:rPr lang="en-US" altLang="zh-TW" sz="1200" dirty="0"/>
                        <a:t>/</a:t>
                      </a:r>
                      <a:r>
                        <a:rPr lang="zh-TW" altLang="en-US" sz="1200" dirty="0"/>
                        <a:t>機密</a:t>
                      </a:r>
                      <a:r>
                        <a:rPr lang="en-US" altLang="zh-TW" sz="1200" dirty="0"/>
                        <a:t>/</a:t>
                      </a:r>
                      <a:r>
                        <a:rPr lang="zh-TW" altLang="en-US" sz="1200"/>
                        <a:t>內閱</a:t>
                      </a:r>
                      <a:endParaRPr lang="en-GB" altLang="zh-TW" sz="1200"/>
                    </a:p>
                    <a:p>
                      <a:pPr marL="0" marR="0" lvl="0" indent="0" algn="l" defTabSz="914400" rtl="0" eaLnBrk="1" fontAlgn="auto" latinLnBrk="0" hangingPunct="1">
                        <a:lnSpc>
                          <a:spcPct val="100000"/>
                        </a:lnSpc>
                        <a:spcBef>
                          <a:spcPts val="0"/>
                        </a:spcBef>
                        <a:spcAft>
                          <a:spcPts val="0"/>
                        </a:spcAft>
                        <a:buClrTx/>
                        <a:buSzTx/>
                        <a:buFontTx/>
                        <a:buNone/>
                        <a:tabLst/>
                        <a:defRPr/>
                      </a:pPr>
                      <a:r>
                        <a:rPr lang="en-GB" altLang="zh-TW" sz="1200"/>
                        <a:t>Th</a:t>
                      </a:r>
                      <a:r>
                        <a:rPr lang="vi-VN" altLang="zh-TW" sz="1200"/>
                        <a:t>ư</a:t>
                      </a:r>
                      <a:r>
                        <a:rPr lang="en-GB" altLang="zh-TW" sz="1200"/>
                        <a:t>ờng/bảo mật/nội bộ</a:t>
                      </a:r>
                      <a:endParaRPr lang="zh-TW" altLang="en-US" sz="12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a:t>無期</a:t>
                      </a:r>
                      <a:r>
                        <a:rPr lang="en-GB" altLang="zh-TW" sz="1200"/>
                        <a:t>Vô hạn</a:t>
                      </a:r>
                      <a:endParaRPr lang="zh-TW" altLang="en-US" sz="1200"/>
                    </a:p>
                    <a:p>
                      <a:endParaRPr lang="zh-TW" altLang="en-US" sz="1200" dirty="0"/>
                    </a:p>
                  </a:txBody>
                  <a:tcPr/>
                </a:tc>
                <a:extLst>
                  <a:ext uri="{0D108BD9-81ED-4DB2-BD59-A6C34878D82A}">
                    <a16:rowId xmlns:a16="http://schemas.microsoft.com/office/drawing/2014/main" val="10003"/>
                  </a:ext>
                </a:extLst>
              </a:tr>
              <a:tr h="4318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a:t>樣張</a:t>
                      </a:r>
                      <a:r>
                        <a:rPr lang="zh-TW" altLang="en-US" sz="1200"/>
                        <a:t>表單</a:t>
                      </a:r>
                      <a:endParaRPr lang="en-GB" altLang="zh-TW" sz="1200"/>
                    </a:p>
                    <a:p>
                      <a:pPr marL="0" marR="0" indent="0" algn="l" defTabSz="914400" rtl="0" eaLnBrk="1" fontAlgn="auto" latinLnBrk="0" hangingPunct="1">
                        <a:lnSpc>
                          <a:spcPct val="100000"/>
                        </a:lnSpc>
                        <a:spcBef>
                          <a:spcPts val="0"/>
                        </a:spcBef>
                        <a:spcAft>
                          <a:spcPts val="0"/>
                        </a:spcAft>
                        <a:buClrTx/>
                        <a:buSzTx/>
                        <a:buFontTx/>
                        <a:buNone/>
                        <a:tabLst/>
                        <a:defRPr/>
                      </a:pPr>
                      <a:r>
                        <a:rPr lang="en-GB" altLang="zh-TW" sz="1200"/>
                        <a:t>Biểu đ</a:t>
                      </a:r>
                      <a:r>
                        <a:rPr lang="vi-VN" altLang="zh-TW" sz="1200"/>
                        <a:t>ơ</a:t>
                      </a:r>
                      <a:r>
                        <a:rPr lang="en-GB" altLang="zh-TW" sz="1200"/>
                        <a:t>n mẫu</a:t>
                      </a:r>
                      <a:endParaRPr lang="zh-TW" alt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a:t>一般</a:t>
                      </a:r>
                      <a:r>
                        <a:rPr lang="en-US" altLang="zh-TW" sz="1200" dirty="0"/>
                        <a:t>/</a:t>
                      </a:r>
                      <a:r>
                        <a:rPr lang="zh-TW" altLang="en-US" sz="1200" dirty="0"/>
                        <a:t>機密</a:t>
                      </a:r>
                      <a:r>
                        <a:rPr lang="en-US" altLang="zh-TW" sz="1200" dirty="0"/>
                        <a:t>/</a:t>
                      </a:r>
                      <a:r>
                        <a:rPr lang="zh-TW" altLang="en-US" sz="1200"/>
                        <a:t>內閱</a:t>
                      </a:r>
                      <a:endParaRPr lang="en-GB" altLang="zh-TW" sz="1200"/>
                    </a:p>
                    <a:p>
                      <a:pPr marL="0" marR="0" lvl="0" indent="0" algn="l" defTabSz="914400" rtl="0" eaLnBrk="1" fontAlgn="auto" latinLnBrk="0" hangingPunct="1">
                        <a:lnSpc>
                          <a:spcPct val="100000"/>
                        </a:lnSpc>
                        <a:spcBef>
                          <a:spcPts val="0"/>
                        </a:spcBef>
                        <a:spcAft>
                          <a:spcPts val="0"/>
                        </a:spcAft>
                        <a:buClrTx/>
                        <a:buSzTx/>
                        <a:buFontTx/>
                        <a:buNone/>
                        <a:tabLst/>
                        <a:defRPr/>
                      </a:pPr>
                      <a:r>
                        <a:rPr lang="en-GB" altLang="zh-TW" sz="1200"/>
                        <a:t>Th</a:t>
                      </a:r>
                      <a:r>
                        <a:rPr lang="vi-VN" altLang="zh-TW" sz="1200"/>
                        <a:t>ư</a:t>
                      </a:r>
                      <a:r>
                        <a:rPr lang="en-GB" altLang="zh-TW" sz="1200"/>
                        <a:t>ờng/bảo mật/nội bộ</a:t>
                      </a:r>
                      <a:endParaRPr lang="zh-TW" altLang="en-US" sz="1200" dirty="0"/>
                    </a:p>
                    <a:p>
                      <a:endParaRPr lang="zh-TW" alt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a:t>無期</a:t>
                      </a:r>
                      <a:r>
                        <a:rPr lang="en-GB" altLang="zh-TW" sz="1200"/>
                        <a:t>Vô hạn</a:t>
                      </a:r>
                      <a:endParaRPr lang="zh-TW" altLang="en-US" sz="1200"/>
                    </a:p>
                    <a:p>
                      <a:endParaRPr lang="zh-TW" altLang="en-US" sz="1200" dirty="0"/>
                    </a:p>
                  </a:txBody>
                  <a:tcPr/>
                </a:tc>
                <a:extLst>
                  <a:ext uri="{0D108BD9-81ED-4DB2-BD59-A6C34878D82A}">
                    <a16:rowId xmlns:a16="http://schemas.microsoft.com/office/drawing/2014/main" val="10004"/>
                  </a:ext>
                </a:extLst>
              </a:tr>
            </a:tbl>
          </a:graphicData>
        </a:graphic>
      </p:graphicFrame>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0" y="3200400"/>
            <a:ext cx="9144000" cy="990600"/>
          </a:xfrm>
        </p:spPr>
        <p:txBody>
          <a:bodyPr/>
          <a:lstStyle/>
          <a:p>
            <a:pPr algn="ctr">
              <a:buNone/>
            </a:pPr>
            <a:r>
              <a:rPr lang="en-US" altLang="zh-TW" sz="4800" dirty="0" err="1"/>
              <a:t>WebISO</a:t>
            </a:r>
            <a:r>
              <a:rPr lang="zh-TW" altLang="en-US" sz="4800" dirty="0"/>
              <a:t>使用介面及查詢</a:t>
            </a:r>
            <a:r>
              <a:rPr lang="zh-TW" altLang="en-US" sz="4800"/>
              <a:t>介紹</a:t>
            </a:r>
            <a:endParaRPr lang="en-GB" altLang="zh-TW" sz="4800"/>
          </a:p>
          <a:p>
            <a:pPr algn="ctr">
              <a:buNone/>
            </a:pPr>
            <a:r>
              <a:rPr lang="en-GB" altLang="zh-TW" sz="4800"/>
              <a:t>Giao diện sử dụng và tìm kiếm trên WebISO</a:t>
            </a:r>
            <a:endParaRPr lang="zh-TW" altLang="en-US" sz="4800" dirty="0"/>
          </a:p>
        </p:txBody>
      </p:sp>
      <p:sp>
        <p:nvSpPr>
          <p:cNvPr id="4" name="投影片編號版面配置區 3"/>
          <p:cNvSpPr>
            <a:spLocks noGrp="1"/>
          </p:cNvSpPr>
          <p:nvPr>
            <p:ph type="sldNum" sz="quarter" idx="10"/>
          </p:nvPr>
        </p:nvSpPr>
        <p:spPr/>
        <p:txBody>
          <a:bodyPr/>
          <a:lstStyle/>
          <a:p>
            <a:fld id="{BDCD39C0-D1F8-4C60-B1F5-29418070D256}" type="slidenum">
              <a:rPr lang="en-US" altLang="zh-TW" smtClean="0"/>
              <a:pPr/>
              <a:t>9</a:t>
            </a:fld>
            <a:endParaRPr lang="en-US" altLang="zh-TW"/>
          </a:p>
        </p:txBody>
      </p:sp>
    </p:spTree>
  </p:cSld>
  <p:clrMapOvr>
    <a:masterClrMapping/>
  </p:clrMapOvr>
  <p:transition/>
</p:sld>
</file>

<file path=ppt/theme/theme1.xml><?xml version="1.0" encoding="utf-8"?>
<a:theme xmlns:a="http://schemas.openxmlformats.org/drawingml/2006/main" name="Gemtek-Front">
  <a:themeElements>
    <a:clrScheme name="Gemtek-Front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Gemtek-Front">
      <a:majorFont>
        <a:latin typeface="Times"/>
        <a:ea typeface="PMingLiU"/>
        <a:cs typeface=""/>
      </a:majorFont>
      <a:minorFont>
        <a:latin typeface="Arial"/>
        <a:ea typeface="PMingLiU"/>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ln>
          <a:solidFill>
            <a:schemeClr val="tx1"/>
          </a:solidFill>
          <a:tailEnd type="arrow"/>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Gemtek-Front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Gemtek-Front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Gemtek-Front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Gemtek-Front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Gemtek-Front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Gemtek-Front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Gemtek-Front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佈景主題">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17141</TotalTime>
  <Words>8184</Words>
  <Application>Microsoft Office PowerPoint</Application>
  <PresentationFormat>On-screen Show (4:3)</PresentationFormat>
  <Paragraphs>507</Paragraphs>
  <Slides>51</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51</vt:i4>
      </vt:variant>
    </vt:vector>
  </HeadingPairs>
  <TitlesOfParts>
    <vt:vector size="61" baseType="lpstr">
      <vt:lpstr>微软雅黑</vt:lpstr>
      <vt:lpstr>MS Gothic</vt:lpstr>
      <vt:lpstr>Arial</vt:lpstr>
      <vt:lpstr>Arial</vt:lpstr>
      <vt:lpstr>Calibri</vt:lpstr>
      <vt:lpstr>Symbol</vt:lpstr>
      <vt:lpstr>Times</vt:lpstr>
      <vt:lpstr>Times New Roman</vt:lpstr>
      <vt:lpstr>Wingdings</vt:lpstr>
      <vt:lpstr>Gemtek-Front</vt:lpstr>
      <vt:lpstr>WEB ISO文件管理系統 HỆ THỐNG QUẢN LÝ TÀI LIỆU WEB ISO</vt:lpstr>
      <vt:lpstr>大綱 MỤC LỤC</vt:lpstr>
      <vt:lpstr>外來文件種類Các loại tài liệu bên ngoài</vt:lpstr>
      <vt:lpstr>ISO文件種類Các loại tài liệu ISO</vt:lpstr>
      <vt:lpstr>內部規章種類  Các loại tài liệu quy định nội bộ</vt:lpstr>
      <vt:lpstr>外來文件機密等級及重審期 Mức độ bảo mật tài liệu ngoài và thời gian xét duyệt lại</vt:lpstr>
      <vt:lpstr>ISO文件機密等級及重審期 Mức độ bảo mật tài liệu ISO và thời gian xét duyệt lại</vt:lpstr>
      <vt:lpstr>內部規章機密等級及重審期 Mức độ bảo mật tài liệu quy định nội bộ và thời gian xét duyệt lại</vt:lpstr>
      <vt:lpstr>PowerPoint Presentation</vt:lpstr>
      <vt:lpstr>WebISO登入登出đăng nhập/đăng xuất</vt:lpstr>
      <vt:lpstr>WebISO 公佈欄 Cột công bố </vt:lpstr>
      <vt:lpstr>WebISO文件查詢(文件管理器) Tìm kiếm tài liệu WebISO(Quản lý tập tin)</vt:lpstr>
      <vt:lpstr>WebISO文件查詢(文件管理器) Tìm kiếm tài liệu WebISO(Quản lý tập tin)</vt:lpstr>
      <vt:lpstr>WebISO文件查詢(文件管理器) Tìm kiếm tài liệu WebISO(Quản lý tập tin)</vt:lpstr>
      <vt:lpstr>WebISO報表查詢Tìm kiếm bảng biểu </vt:lpstr>
      <vt:lpstr>WebISO報表查詢Tìm kiếm bảng biểu </vt:lpstr>
      <vt:lpstr>WebISO報表查詢Tìm kiếm bảng biểu </vt:lpstr>
      <vt:lpstr>WebISO報表查詢Tìm kiếm bảng biểu </vt:lpstr>
      <vt:lpstr>WebISO功能(水印)Chức năng WebISO (in chìm)</vt:lpstr>
      <vt:lpstr>PowerPoint Presentation</vt:lpstr>
      <vt:lpstr>WebISO文件新增申請 Đăng ký thêm mới tài liệu</vt:lpstr>
      <vt:lpstr>WebISO 我的工作: WebISO công việc của tôi</vt:lpstr>
      <vt:lpstr>WebISO 我的工作  (WebISO công việc của tôi)</vt:lpstr>
      <vt:lpstr>外來文件新增 Thêm mới tài liệu bên ngoài</vt:lpstr>
      <vt:lpstr>外來文件新增 Thêm mới tài liệu bên ngoài</vt:lpstr>
      <vt:lpstr>WebISO新增功能 (自動編碼) Chức năng thêm mới (tự tạo mã)</vt:lpstr>
      <vt:lpstr>ISO文件新增 Thêm mới tài liệu ISO</vt:lpstr>
      <vt:lpstr> Thêm tài liệu webiso</vt:lpstr>
      <vt:lpstr> Thêm tài liệu webiso</vt:lpstr>
      <vt:lpstr> Thêm tài liệu webiso</vt:lpstr>
      <vt:lpstr>內部規章新增 Thêm mới quy định nội bộ</vt:lpstr>
      <vt:lpstr>Nâng version tài liệu ngoài</vt:lpstr>
      <vt:lpstr>Cách nâng version </vt:lpstr>
      <vt:lpstr>Đăng ký in khi up tài liệu</vt:lpstr>
      <vt:lpstr>Người ký tài liệu theo từng tài liệu</vt:lpstr>
      <vt:lpstr>文件修訂注意 Chú ý khi sửa đổi tài liệu</vt:lpstr>
      <vt:lpstr>Portal制修廢流程(新增) Quy trình tạo, sửa, hủy tài liệu portal(tạo mới)</vt:lpstr>
      <vt:lpstr>文件廢止申請 Đăng ký hủy bỏ tài liệu</vt:lpstr>
      <vt:lpstr>Portal制修廢流程(廢止): Quy trình tạo, sửa , hủy tài liệu trên Portal(hủy bỏ) </vt:lpstr>
      <vt:lpstr>Portal制修廢流程(展期)  Quy trình tạo, sửa , hủy tài liệu trên Portal(gia hạn) </vt:lpstr>
      <vt:lpstr>Phân phát tài liệu đến line sản xuất</vt:lpstr>
      <vt:lpstr>Phân phát tài liệu đến line sản xuất</vt:lpstr>
      <vt:lpstr>Khi bộ phận làm mất tài liệu</vt:lpstr>
      <vt:lpstr>SỬ DỤNG GIẤY TÁI CHẾ</vt:lpstr>
      <vt:lpstr>Cách chỉnh sửa tài liệu khi up lên webiso</vt:lpstr>
      <vt:lpstr>Cách chỉnh sửa tài liệu khi up lên webiso</vt:lpstr>
      <vt:lpstr>Cách chỉnh sửa tài liệu khi up lên webiso</vt:lpstr>
      <vt:lpstr>Cách chỉnh sửa tài liệu khi up lên PLM</vt:lpstr>
      <vt:lpstr>Cách chỉnh sửa tài liệu khi up lên PLM</vt:lpstr>
      <vt:lpstr>Cách chỉnh sửa tài liệu khi up lên PLM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Piper_Yang-楊旭鵬</dc:creator>
  <cp:lastModifiedBy>Nguyen_Thi_Thu-阮氏秋</cp:lastModifiedBy>
  <cp:revision>839</cp:revision>
  <cp:lastPrinted>1601-01-01T00:00:00Z</cp:lastPrinted>
  <dcterms:created xsi:type="dcterms:W3CDTF">1601-01-01T00:00:00Z</dcterms:created>
  <dcterms:modified xsi:type="dcterms:W3CDTF">2021-05-04T12:30:07Z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